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83" r:id="rId5"/>
    <p:sldId id="277" r:id="rId6"/>
    <p:sldId id="261" r:id="rId7"/>
    <p:sldId id="262" r:id="rId8"/>
    <p:sldId id="272" r:id="rId9"/>
    <p:sldId id="264" r:id="rId10"/>
    <p:sldId id="266" r:id="rId11"/>
    <p:sldId id="284" r:id="rId12"/>
    <p:sldId id="286" r:id="rId13"/>
    <p:sldId id="267" r:id="rId14"/>
    <p:sldId id="268" r:id="rId15"/>
    <p:sldId id="287" r:id="rId16"/>
    <p:sldId id="288" r:id="rId17"/>
    <p:sldId id="289" r:id="rId18"/>
    <p:sldId id="269" r:id="rId19"/>
    <p:sldId id="290" r:id="rId20"/>
    <p:sldId id="291" r:id="rId21"/>
    <p:sldId id="292" r:id="rId22"/>
    <p:sldId id="29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6" autoAdjust="0"/>
    <p:restoredTop sz="85794" autoAdjust="0"/>
  </p:normalViewPr>
  <p:slideViewPr>
    <p:cSldViewPr snapToGrid="0">
      <p:cViewPr varScale="1">
        <p:scale>
          <a:sx n="96" d="100"/>
          <a:sy n="96" d="100"/>
        </p:scale>
        <p:origin x="192" y="8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1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11/28/22</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11/28/22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a:p>
        </p:txBody>
      </p:sp>
    </p:spTree>
    <p:extLst>
      <p:ext uri="{BB962C8B-B14F-4D97-AF65-F5344CB8AC3E}">
        <p14:creationId xmlns:p14="http://schemas.microsoft.com/office/powerpoint/2010/main" val="3051582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11</a:t>
            </a:fld>
            <a:endParaRPr lang="en-US" noProof="0"/>
          </a:p>
        </p:txBody>
      </p:sp>
    </p:spTree>
    <p:extLst>
      <p:ext uri="{BB962C8B-B14F-4D97-AF65-F5344CB8AC3E}">
        <p14:creationId xmlns:p14="http://schemas.microsoft.com/office/powerpoint/2010/main" val="3207007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15</a:t>
            </a:fld>
            <a:endParaRPr lang="en-US" noProof="0"/>
          </a:p>
        </p:txBody>
      </p:sp>
    </p:spTree>
    <p:extLst>
      <p:ext uri="{BB962C8B-B14F-4D97-AF65-F5344CB8AC3E}">
        <p14:creationId xmlns:p14="http://schemas.microsoft.com/office/powerpoint/2010/main" val="1570960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16</a:t>
            </a:fld>
            <a:endParaRPr lang="en-US" noProof="0"/>
          </a:p>
        </p:txBody>
      </p:sp>
    </p:spTree>
    <p:extLst>
      <p:ext uri="{BB962C8B-B14F-4D97-AF65-F5344CB8AC3E}">
        <p14:creationId xmlns:p14="http://schemas.microsoft.com/office/powerpoint/2010/main" val="2218429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17</a:t>
            </a:fld>
            <a:endParaRPr lang="en-US" noProof="0"/>
          </a:p>
        </p:txBody>
      </p:sp>
    </p:spTree>
    <p:extLst>
      <p:ext uri="{BB962C8B-B14F-4D97-AF65-F5344CB8AC3E}">
        <p14:creationId xmlns:p14="http://schemas.microsoft.com/office/powerpoint/2010/main" val="2531504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18</a:t>
            </a:fld>
            <a:endParaRPr lang="en-US" noProof="0"/>
          </a:p>
        </p:txBody>
      </p:sp>
    </p:spTree>
    <p:extLst>
      <p:ext uri="{BB962C8B-B14F-4D97-AF65-F5344CB8AC3E}">
        <p14:creationId xmlns:p14="http://schemas.microsoft.com/office/powerpoint/2010/main" val="3332279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19</a:t>
            </a:fld>
            <a:endParaRPr lang="en-US" noProof="0"/>
          </a:p>
        </p:txBody>
      </p:sp>
    </p:spTree>
    <p:extLst>
      <p:ext uri="{BB962C8B-B14F-4D97-AF65-F5344CB8AC3E}">
        <p14:creationId xmlns:p14="http://schemas.microsoft.com/office/powerpoint/2010/main" val="4283142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a:p>
        </p:txBody>
      </p:sp>
    </p:spTree>
    <p:extLst>
      <p:ext uri="{BB962C8B-B14F-4D97-AF65-F5344CB8AC3E}">
        <p14:creationId xmlns:p14="http://schemas.microsoft.com/office/powerpoint/2010/main" val="1894860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a:p>
        </p:txBody>
      </p:sp>
    </p:spTree>
    <p:extLst>
      <p:ext uri="{BB962C8B-B14F-4D97-AF65-F5344CB8AC3E}">
        <p14:creationId xmlns:p14="http://schemas.microsoft.com/office/powerpoint/2010/main" val="702750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a:p>
        </p:txBody>
      </p:sp>
    </p:spTree>
    <p:extLst>
      <p:ext uri="{BB962C8B-B14F-4D97-AF65-F5344CB8AC3E}">
        <p14:creationId xmlns:p14="http://schemas.microsoft.com/office/powerpoint/2010/main" val="3553047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a:p>
        </p:txBody>
      </p:sp>
    </p:spTree>
    <p:extLst>
      <p:ext uri="{BB962C8B-B14F-4D97-AF65-F5344CB8AC3E}">
        <p14:creationId xmlns:p14="http://schemas.microsoft.com/office/powerpoint/2010/main" val="1101794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a:p>
        </p:txBody>
      </p:sp>
    </p:spTree>
    <p:extLst>
      <p:ext uri="{BB962C8B-B14F-4D97-AF65-F5344CB8AC3E}">
        <p14:creationId xmlns:p14="http://schemas.microsoft.com/office/powerpoint/2010/main" val="2689802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7</a:t>
            </a:fld>
            <a:endParaRPr lang="en-US" noProof="0"/>
          </a:p>
        </p:txBody>
      </p:sp>
    </p:spTree>
    <p:extLst>
      <p:ext uri="{BB962C8B-B14F-4D97-AF65-F5344CB8AC3E}">
        <p14:creationId xmlns:p14="http://schemas.microsoft.com/office/powerpoint/2010/main" val="3988915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8</a:t>
            </a:fld>
            <a:endParaRPr lang="en-US" noProof="0"/>
          </a:p>
        </p:txBody>
      </p:sp>
    </p:spTree>
    <p:extLst>
      <p:ext uri="{BB962C8B-B14F-4D97-AF65-F5344CB8AC3E}">
        <p14:creationId xmlns:p14="http://schemas.microsoft.com/office/powerpoint/2010/main" val="61814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10</a:t>
            </a:fld>
            <a:endParaRPr lang="en-US" noProof="0"/>
          </a:p>
        </p:txBody>
      </p:sp>
    </p:spTree>
    <p:extLst>
      <p:ext uri="{BB962C8B-B14F-4D97-AF65-F5344CB8AC3E}">
        <p14:creationId xmlns:p14="http://schemas.microsoft.com/office/powerpoint/2010/main" val="294164512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a:t>Insert or Drag &amp; Drop </a:t>
            </a:r>
            <a:br>
              <a:rPr lang="en-US" noProof="0"/>
            </a:br>
            <a:r>
              <a:rPr lang="en-US" noProof="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4" name="Picture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noProof="0" smtClean="0"/>
              <a:pPr/>
              <a:t>‹#›</a:t>
            </a:fld>
            <a:endParaRPr lang="en-US" noProof="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a:lstStyle>
            <a:lvl1pPr algn="ctr">
              <a:defRPr/>
            </a:lvl1pPr>
          </a:lstStyle>
          <a:p>
            <a:fld id="{B67B645E-C5E5-4727-B977-D372A0AA71D9}" type="slidenum">
              <a:rPr lang="en-US" noProof="0" smtClean="0"/>
              <a:pPr/>
              <a:t>‹#›</a:t>
            </a:fld>
            <a:endParaRPr lang="en-US" noProof="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a:lstStyle>
            <a:lvl1pPr algn="ctr">
              <a:defRPr/>
            </a:lvl1pPr>
          </a:lstStyle>
          <a:p>
            <a:fld id="{B67B645E-C5E5-4727-B977-D372A0AA71D9}" type="slidenum">
              <a:rPr lang="en-US" noProof="0" smtClean="0"/>
              <a:pPr/>
              <a:t>‹#›</a:t>
            </a:fld>
            <a:endParaRPr lang="en-US" noProof="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30" name="Picture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a:lstStyle>
            <a:lvl1pPr algn="ctr">
              <a:defRPr/>
            </a:lvl1pPr>
          </a:lstStyle>
          <a:p>
            <a:fld id="{B67B645E-C5E5-4727-B977-D372A0AA71D9}" type="slidenum">
              <a:rPr lang="en-US" noProof="0" smtClean="0"/>
              <a:pPr/>
              <a:t>‹#›</a:t>
            </a:fld>
            <a:endParaRPr lang="en-US" noProof="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50" name="Picture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noProof="0"/>
              <a:t>Website</a:t>
            </a:r>
          </a:p>
        </p:txBody>
      </p:sp>
      <p:pic>
        <p:nvPicPr>
          <p:cNvPr id="17" name="Picture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p>
            <a:pPr algn="ctr"/>
            <a:fld id="{B67B645E-C5E5-4727-B977-D372A0AA71D9}" type="slidenum">
              <a:rPr lang="en-US" noProof="0" smtClean="0"/>
              <a:pPr algn="ctr"/>
              <a:t>‹#›</a:t>
            </a:fld>
            <a:endParaRPr lang="en-US" noProof="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endParaRPr lang="en-US" noProof="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a:p>
        </p:txBody>
      </p:sp>
      <p:pic>
        <p:nvPicPr>
          <p:cNvPr id="15" name="Picture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a:lstStyle>
            <a:lvl1pPr algn="ctr">
              <a:defRPr/>
            </a:lvl1pPr>
          </a:lstStyle>
          <a:p>
            <a:fld id="{B67B645E-C5E5-4727-B977-D372A0AA71D9}" type="slidenum">
              <a:rPr lang="en-US" noProof="0" smtClean="0"/>
              <a:pPr/>
              <a:t>‹#›</a:t>
            </a:fld>
            <a:endParaRPr lang="en-US" noProof="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a:lstStyle>
            <a:lvl1pPr algn="ctr">
              <a:defRPr/>
            </a:lvl1pPr>
          </a:lstStyle>
          <a:p>
            <a:fld id="{B67B645E-C5E5-4727-B977-D372A0AA71D9}" type="slidenum">
              <a:rPr lang="en-US" noProof="0" smtClean="0"/>
              <a:pPr/>
              <a:t>‹#›</a:t>
            </a:fld>
            <a:endParaRPr lang="en-US" noProof="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pic>
        <p:nvPicPr>
          <p:cNvPr id="44" name="Picture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53" name="Picture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US" noProof="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2" name="Picture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a:t>Insert or Drag and Drop your Screen Design here</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endParaRPr lang="en-US" noProof="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a:lstStyle>
            <a:lvl1pPr algn="ctr">
              <a:defRPr/>
            </a:lvl1pPr>
          </a:lstStyle>
          <a:p>
            <a:fld id="{B67B645E-C5E5-4727-B977-D372A0AA71D9}" type="slidenum">
              <a:rPr lang="en-US" noProof="0" smtClean="0"/>
              <a:pPr/>
              <a:t>‹#›</a:t>
            </a:fld>
            <a:endParaRPr lang="en-US" noProof="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a:lstStyle>
            <a:lvl1pPr algn="ctr">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a:p>
        </p:txBody>
      </p:sp>
      <p:pic>
        <p:nvPicPr>
          <p:cNvPr id="12" name="Picture 11">
            <a:extLst>
              <a:ext uri="{FF2B5EF4-FFF2-40B4-BE49-F238E27FC236}">
                <a16:creationId xmlns:a16="http://schemas.microsoft.com/office/drawing/2014/main" id="{0B6E215A-5CBB-4D87-AC07-D4489F92376D}"/>
              </a:ext>
            </a:extLst>
          </p:cNvPr>
          <p:cNvPicPr>
            <a:picLocks noChangeAspect="1"/>
          </p:cNvPicPr>
          <p:nvPr userDrawn="1"/>
        </p:nvPicPr>
        <p:blipFill>
          <a:blip r:embed="rId2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1.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p:txBody>
          <a:bodyPr/>
          <a:lstStyle/>
          <a:p>
            <a:pPr algn="ctr"/>
            <a:r>
              <a:rPr lang="en-US" dirty="0"/>
              <a:t>ACT Property </a:t>
            </a:r>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p:txBody>
          <a:bodyPr/>
          <a:lstStyle/>
          <a:p>
            <a:pPr algn="ctr"/>
            <a:r>
              <a:rPr lang="en-GB" b="0" i="0" dirty="0">
                <a:solidFill>
                  <a:srgbClr val="92D050"/>
                </a:solidFill>
                <a:effectLst/>
                <a:latin typeface="Lato" panose="020F0502020204030203" pitchFamily="34" charset="0"/>
              </a:rPr>
              <a:t>IS 2021 THE YEAR TO enter the PROPERTY market IN CANBERRA?</a:t>
            </a:r>
          </a:p>
          <a:p>
            <a:endParaRPr lang="en-US" dirty="0"/>
          </a:p>
        </p:txBody>
      </p:sp>
      <p:pic>
        <p:nvPicPr>
          <p:cNvPr id="6" name="Picture Placeholder 5" descr="A person standing in front of a building">
            <a:extLst>
              <a:ext uri="{FF2B5EF4-FFF2-40B4-BE49-F238E27FC236}">
                <a16:creationId xmlns:a16="http://schemas.microsoft.com/office/drawing/2014/main" id="{178A0520-36DB-4CF2-AE3A-5DFDAF9E6BBE}"/>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7" name="Oval 6">
            <a:extLst>
              <a:ext uri="{FF2B5EF4-FFF2-40B4-BE49-F238E27FC236}">
                <a16:creationId xmlns:a16="http://schemas.microsoft.com/office/drawing/2014/main" id="{DAE98AA7-EEC8-4349-B75F-8C7B0A80C3F3}"/>
              </a:ext>
              <a:ext uri="{C183D7F6-B498-43B3-948B-1728B52AA6E4}">
                <adec:decorative xmlns:adec="http://schemas.microsoft.com/office/drawing/2017/decorative" val="1"/>
              </a:ext>
            </a:extLst>
          </p:cNvPr>
          <p:cNvSpPr/>
          <p:nvPr/>
        </p:nvSpPr>
        <p:spPr>
          <a:xfrm>
            <a:off x="414221" y="2213599"/>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8CED4EDD-D0DE-C6E8-9FB2-00C83931BD51}"/>
              </a:ext>
            </a:extLst>
          </p:cNvPr>
          <p:cNvPicPr>
            <a:picLocks noChangeAspect="1"/>
          </p:cNvPicPr>
          <p:nvPr/>
        </p:nvPicPr>
        <p:blipFill>
          <a:blip r:embed="rId4"/>
          <a:stretch>
            <a:fillRect/>
          </a:stretch>
        </p:blipFill>
        <p:spPr>
          <a:xfrm>
            <a:off x="570085" y="3133725"/>
            <a:ext cx="2184854" cy="461530"/>
          </a:xfrm>
          <a:prstGeom prst="rect">
            <a:avLst/>
          </a:prstGeom>
        </p:spPr>
      </p:pic>
    </p:spTree>
    <p:extLst>
      <p:ext uri="{BB962C8B-B14F-4D97-AF65-F5344CB8AC3E}">
        <p14:creationId xmlns:p14="http://schemas.microsoft.com/office/powerpoint/2010/main" val="80926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BD665AD-01A1-4FFC-8305-0A6070EA57A8}"/>
              </a:ext>
            </a:extLst>
          </p:cNvPr>
          <p:cNvSpPr>
            <a:spLocks noGrp="1"/>
          </p:cNvSpPr>
          <p:nvPr>
            <p:ph type="title"/>
          </p:nvPr>
        </p:nvSpPr>
        <p:spPr>
          <a:xfrm>
            <a:off x="432000" y="432000"/>
            <a:ext cx="11329200" cy="576000"/>
          </a:xfrm>
        </p:spPr>
        <p:txBody>
          <a:bodyPr/>
          <a:lstStyle/>
          <a:p>
            <a:r>
              <a:rPr lang="en-US" dirty="0"/>
              <a:t>			Home page for the location view</a:t>
            </a:r>
          </a:p>
        </p:txBody>
      </p:sp>
      <p:sp>
        <p:nvSpPr>
          <p:cNvPr id="18" name="Text Placeholder 17">
            <a:extLst>
              <a:ext uri="{FF2B5EF4-FFF2-40B4-BE49-F238E27FC236}">
                <a16:creationId xmlns:a16="http://schemas.microsoft.com/office/drawing/2014/main" id="{0F02D4E5-96A4-43A6-915C-A5DC22FEA1F0}"/>
              </a:ext>
            </a:extLst>
          </p:cNvPr>
          <p:cNvSpPr>
            <a:spLocks noGrp="1"/>
          </p:cNvSpPr>
          <p:nvPr>
            <p:ph type="body" sz="quarter" idx="20"/>
          </p:nvPr>
        </p:nvSpPr>
        <p:spPr/>
        <p:txBody>
          <a:bodyPr/>
          <a:lstStyle/>
          <a:p>
            <a:r>
              <a:rPr lang="en-US" dirty="0"/>
              <a:t>			Starting with </a:t>
            </a:r>
            <a:r>
              <a:rPr lang="en-US" dirty="0" err="1"/>
              <a:t>animiejs</a:t>
            </a:r>
            <a:r>
              <a:rPr lang="en-US" dirty="0"/>
              <a:t> and plotting all the sales.</a:t>
            </a:r>
          </a:p>
        </p:txBody>
      </p:sp>
      <p:sp>
        <p:nvSpPr>
          <p:cNvPr id="2" name="Text Placeholder 1">
            <a:extLst>
              <a:ext uri="{FF2B5EF4-FFF2-40B4-BE49-F238E27FC236}">
                <a16:creationId xmlns:a16="http://schemas.microsoft.com/office/drawing/2014/main" id="{43E44A62-8E09-4084-9A7E-FFC8FD968392}"/>
              </a:ext>
            </a:extLst>
          </p:cNvPr>
          <p:cNvSpPr>
            <a:spLocks noGrp="1"/>
          </p:cNvSpPr>
          <p:nvPr>
            <p:ph type="body" idx="1"/>
          </p:nvPr>
        </p:nvSpPr>
        <p:spPr/>
        <p:txBody>
          <a:bodyPr/>
          <a:lstStyle/>
          <a:p>
            <a:endParaRPr lang="en-US" dirty="0"/>
          </a:p>
        </p:txBody>
      </p:sp>
      <p:pic>
        <p:nvPicPr>
          <p:cNvPr id="7" name="Content Placeholder 6" descr="Map&#10;&#10;Description automatically generated">
            <a:extLst>
              <a:ext uri="{FF2B5EF4-FFF2-40B4-BE49-F238E27FC236}">
                <a16:creationId xmlns:a16="http://schemas.microsoft.com/office/drawing/2014/main" id="{4FC367B5-7007-CD6F-20E8-D43FFF084EAB}"/>
              </a:ext>
            </a:extLst>
          </p:cNvPr>
          <p:cNvPicPr>
            <a:picLocks noGrp="1" noChangeAspect="1"/>
          </p:cNvPicPr>
          <p:nvPr>
            <p:ph sz="half" idx="2"/>
          </p:nvPr>
        </p:nvPicPr>
        <p:blipFill>
          <a:blip r:embed="rId3"/>
          <a:stretch>
            <a:fillRect/>
          </a:stretch>
        </p:blipFill>
        <p:spPr>
          <a:xfrm>
            <a:off x="1011164" y="1405162"/>
            <a:ext cx="9315683" cy="4815281"/>
          </a:xfrm>
        </p:spPr>
      </p:pic>
      <p:sp>
        <p:nvSpPr>
          <p:cNvPr id="26" name="Slide Number Placeholder 25">
            <a:extLst>
              <a:ext uri="{FF2B5EF4-FFF2-40B4-BE49-F238E27FC236}">
                <a16:creationId xmlns:a16="http://schemas.microsoft.com/office/drawing/2014/main" id="{96E20BBA-1DCF-4A24-9711-721D9BA30208}"/>
              </a:ext>
            </a:extLst>
          </p:cNvPr>
          <p:cNvSpPr>
            <a:spLocks noGrp="1"/>
          </p:cNvSpPr>
          <p:nvPr>
            <p:ph type="sldNum" sz="quarter" idx="21"/>
          </p:nvPr>
        </p:nvSpPr>
        <p:spPr/>
        <p:txBody>
          <a:bodyPr/>
          <a:lstStyle/>
          <a:p>
            <a:fld id="{B67B645E-C5E5-4727-B977-D372A0AA71D9}" type="slidenum">
              <a:rPr lang="en-US" smtClean="0"/>
              <a:pPr/>
              <a:t>10</a:t>
            </a:fld>
            <a:endParaRPr lang="en-US" dirty="0"/>
          </a:p>
        </p:txBody>
      </p:sp>
    </p:spTree>
    <p:extLst>
      <p:ext uri="{BB962C8B-B14F-4D97-AF65-F5344CB8AC3E}">
        <p14:creationId xmlns:p14="http://schemas.microsoft.com/office/powerpoint/2010/main" val="2299411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p:txBody>
          <a:bodyPr/>
          <a:lstStyle/>
          <a:p>
            <a:r>
              <a:rPr lang="en-US" dirty="0"/>
              <a:t>The second layer has a Terrain view</a:t>
            </a:r>
          </a:p>
        </p:txBody>
      </p:sp>
      <p:sp>
        <p:nvSpPr>
          <p:cNvPr id="18" name="Slide Number Placeholder 17">
            <a:extLst>
              <a:ext uri="{FF2B5EF4-FFF2-40B4-BE49-F238E27FC236}">
                <a16:creationId xmlns:a16="http://schemas.microsoft.com/office/drawing/2014/main" id="{C5ADA44E-F9BC-4E0D-B323-27D643553A97}"/>
              </a:ext>
            </a:extLst>
          </p:cNvPr>
          <p:cNvSpPr>
            <a:spLocks noGrp="1"/>
          </p:cNvSpPr>
          <p:nvPr>
            <p:ph type="sldNum" sz="quarter" idx="36"/>
          </p:nvPr>
        </p:nvSpPr>
        <p:spPr/>
        <p:txBody>
          <a:bodyPr/>
          <a:lstStyle/>
          <a:p>
            <a:pPr algn="ctr"/>
            <a:fld id="{B67B645E-C5E5-4727-B977-D372A0AA71D9}" type="slidenum">
              <a:rPr lang="en-US" smtClean="0"/>
              <a:pPr algn="ctr"/>
              <a:t>11</a:t>
            </a:fld>
            <a:endParaRPr lang="en-US" dirty="0"/>
          </a:p>
        </p:txBody>
      </p:sp>
      <p:pic>
        <p:nvPicPr>
          <p:cNvPr id="22" name="Picture 21" descr="A picture containing text, tree, forest, wooded&#10;&#10;Description automatically generated">
            <a:extLst>
              <a:ext uri="{FF2B5EF4-FFF2-40B4-BE49-F238E27FC236}">
                <a16:creationId xmlns:a16="http://schemas.microsoft.com/office/drawing/2014/main" id="{CCE58A55-BA07-7DAD-A702-6B9495CF1024}"/>
              </a:ext>
            </a:extLst>
          </p:cNvPr>
          <p:cNvPicPr>
            <a:picLocks noChangeAspect="1"/>
          </p:cNvPicPr>
          <p:nvPr/>
        </p:nvPicPr>
        <p:blipFill>
          <a:blip r:embed="rId3"/>
          <a:stretch>
            <a:fillRect/>
          </a:stretch>
        </p:blipFill>
        <p:spPr>
          <a:xfrm>
            <a:off x="0" y="926596"/>
            <a:ext cx="12192000" cy="5396230"/>
          </a:xfrm>
          <a:prstGeom prst="rect">
            <a:avLst/>
          </a:prstGeom>
        </p:spPr>
      </p:pic>
    </p:spTree>
    <p:extLst>
      <p:ext uri="{BB962C8B-B14F-4D97-AF65-F5344CB8AC3E}">
        <p14:creationId xmlns:p14="http://schemas.microsoft.com/office/powerpoint/2010/main" val="4252466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C0A3B60-E9D6-BC6E-9ABF-625D03FA7FA5}"/>
              </a:ext>
            </a:extLst>
          </p:cNvPr>
          <p:cNvSpPr>
            <a:spLocks noGrp="1"/>
          </p:cNvSpPr>
          <p:nvPr>
            <p:ph type="title"/>
          </p:nvPr>
        </p:nvSpPr>
        <p:spPr>
          <a:xfrm>
            <a:off x="432000" y="100668"/>
            <a:ext cx="11329200" cy="436227"/>
          </a:xfrm>
        </p:spPr>
        <p:txBody>
          <a:bodyPr/>
          <a:lstStyle/>
          <a:p>
            <a:r>
              <a:rPr lang="en-US" sz="1800" b="0" dirty="0">
                <a:latin typeface="Calibri body"/>
              </a:rPr>
              <a:t>					The property type view</a:t>
            </a:r>
            <a:endParaRPr lang="en-AU" sz="1800" b="0" dirty="0">
              <a:latin typeface="Calibri body"/>
            </a:endParaRPr>
          </a:p>
        </p:txBody>
      </p:sp>
      <p:sp>
        <p:nvSpPr>
          <p:cNvPr id="12" name="Slide Number Placeholder 11">
            <a:extLst>
              <a:ext uri="{FF2B5EF4-FFF2-40B4-BE49-F238E27FC236}">
                <a16:creationId xmlns:a16="http://schemas.microsoft.com/office/drawing/2014/main" id="{065F8DB2-EA2A-2C3A-E595-656280A21D86}"/>
              </a:ext>
            </a:extLst>
          </p:cNvPr>
          <p:cNvSpPr>
            <a:spLocks noGrp="1"/>
          </p:cNvSpPr>
          <p:nvPr>
            <p:ph type="sldNum" sz="quarter" idx="36"/>
          </p:nvPr>
        </p:nvSpPr>
        <p:spPr/>
        <p:txBody>
          <a:bodyPr/>
          <a:lstStyle/>
          <a:p>
            <a:fld id="{B67B645E-C5E5-4727-B977-D372A0AA71D9}" type="slidenum">
              <a:rPr lang="en-US" noProof="0" smtClean="0"/>
              <a:pPr/>
              <a:t>12</a:t>
            </a:fld>
            <a:endParaRPr lang="en-US" noProof="0"/>
          </a:p>
        </p:txBody>
      </p:sp>
      <p:pic>
        <p:nvPicPr>
          <p:cNvPr id="15" name="Picture 14" descr="Map&#10;&#10;Description automatically generated">
            <a:extLst>
              <a:ext uri="{FF2B5EF4-FFF2-40B4-BE49-F238E27FC236}">
                <a16:creationId xmlns:a16="http://schemas.microsoft.com/office/drawing/2014/main" id="{B8FA060A-A228-B659-F5C0-1CF41F445CEE}"/>
              </a:ext>
            </a:extLst>
          </p:cNvPr>
          <p:cNvPicPr>
            <a:picLocks noChangeAspect="1"/>
          </p:cNvPicPr>
          <p:nvPr/>
        </p:nvPicPr>
        <p:blipFill>
          <a:blip r:embed="rId2"/>
          <a:stretch>
            <a:fillRect/>
          </a:stretch>
        </p:blipFill>
        <p:spPr>
          <a:xfrm>
            <a:off x="432000" y="583000"/>
            <a:ext cx="11551541" cy="6090421"/>
          </a:xfrm>
          <a:prstGeom prst="rect">
            <a:avLst/>
          </a:prstGeom>
        </p:spPr>
      </p:pic>
    </p:spTree>
    <p:extLst>
      <p:ext uri="{BB962C8B-B14F-4D97-AF65-F5344CB8AC3E}">
        <p14:creationId xmlns:p14="http://schemas.microsoft.com/office/powerpoint/2010/main" val="3027165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203DDC00-254A-578B-7647-3A3BE7AC4A58}"/>
              </a:ext>
            </a:extLst>
          </p:cNvPr>
          <p:cNvSpPr>
            <a:spLocks noGrp="1"/>
          </p:cNvSpPr>
          <p:nvPr>
            <p:ph type="sldNum" sz="quarter" idx="36"/>
          </p:nvPr>
        </p:nvSpPr>
        <p:spPr/>
        <p:txBody>
          <a:bodyPr/>
          <a:lstStyle/>
          <a:p>
            <a:fld id="{B67B645E-C5E5-4727-B977-D372A0AA71D9}" type="slidenum">
              <a:rPr lang="en-US" noProof="0" smtClean="0"/>
              <a:pPr/>
              <a:t>13</a:t>
            </a:fld>
            <a:endParaRPr lang="en-US" noProof="0"/>
          </a:p>
        </p:txBody>
      </p:sp>
      <p:pic>
        <p:nvPicPr>
          <p:cNvPr id="21" name="Picture 20" descr="Map&#10;&#10;Description automatically generated">
            <a:extLst>
              <a:ext uri="{FF2B5EF4-FFF2-40B4-BE49-F238E27FC236}">
                <a16:creationId xmlns:a16="http://schemas.microsoft.com/office/drawing/2014/main" id="{92400E21-E2B5-93E3-F05F-E5047C54B3B4}"/>
              </a:ext>
            </a:extLst>
          </p:cNvPr>
          <p:cNvPicPr>
            <a:picLocks noChangeAspect="1"/>
          </p:cNvPicPr>
          <p:nvPr/>
        </p:nvPicPr>
        <p:blipFill>
          <a:blip r:embed="rId2"/>
          <a:stretch>
            <a:fillRect/>
          </a:stretch>
        </p:blipFill>
        <p:spPr>
          <a:xfrm>
            <a:off x="0" y="72241"/>
            <a:ext cx="12192000" cy="6713517"/>
          </a:xfrm>
          <a:prstGeom prst="rect">
            <a:avLst/>
          </a:prstGeom>
        </p:spPr>
      </p:pic>
    </p:spTree>
    <p:extLst>
      <p:ext uri="{BB962C8B-B14F-4D97-AF65-F5344CB8AC3E}">
        <p14:creationId xmlns:p14="http://schemas.microsoft.com/office/powerpoint/2010/main" val="278762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6EE2BAF-79EF-9FE7-36E1-DE1693967274}"/>
              </a:ext>
            </a:extLst>
          </p:cNvPr>
          <p:cNvSpPr>
            <a:spLocks noGrp="1"/>
          </p:cNvSpPr>
          <p:nvPr>
            <p:ph type="sldNum" sz="quarter" idx="36"/>
          </p:nvPr>
        </p:nvSpPr>
        <p:spPr/>
        <p:txBody>
          <a:bodyPr/>
          <a:lstStyle/>
          <a:p>
            <a:fld id="{B67B645E-C5E5-4727-B977-D372A0AA71D9}" type="slidenum">
              <a:rPr lang="en-US" noProof="0" smtClean="0"/>
              <a:pPr/>
              <a:t>14</a:t>
            </a:fld>
            <a:endParaRPr lang="en-US" noProof="0"/>
          </a:p>
        </p:txBody>
      </p:sp>
      <p:pic>
        <p:nvPicPr>
          <p:cNvPr id="15" name="Picture 14" descr="Map&#10;&#10;Description automatically generated">
            <a:extLst>
              <a:ext uri="{FF2B5EF4-FFF2-40B4-BE49-F238E27FC236}">
                <a16:creationId xmlns:a16="http://schemas.microsoft.com/office/drawing/2014/main" id="{6B2B6BC3-A1E6-F511-5280-BC8B617B98AF}"/>
              </a:ext>
            </a:extLst>
          </p:cNvPr>
          <p:cNvPicPr>
            <a:picLocks noChangeAspect="1"/>
          </p:cNvPicPr>
          <p:nvPr/>
        </p:nvPicPr>
        <p:blipFill>
          <a:blip r:embed="rId2"/>
          <a:stretch>
            <a:fillRect/>
          </a:stretch>
        </p:blipFill>
        <p:spPr>
          <a:xfrm>
            <a:off x="0" y="132644"/>
            <a:ext cx="12192000" cy="6592712"/>
          </a:xfrm>
          <a:prstGeom prst="rect">
            <a:avLst/>
          </a:prstGeom>
        </p:spPr>
      </p:pic>
    </p:spTree>
    <p:extLst>
      <p:ext uri="{BB962C8B-B14F-4D97-AF65-F5344CB8AC3E}">
        <p14:creationId xmlns:p14="http://schemas.microsoft.com/office/powerpoint/2010/main" val="1354459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432000" y="432000"/>
            <a:ext cx="10143235" cy="432000"/>
          </a:xfrm>
        </p:spPr>
        <p:txBody>
          <a:bodyPr/>
          <a:lstStyle/>
          <a:p>
            <a:r>
              <a:rPr lang="en-US" dirty="0"/>
              <a:t>Visualization Purpose</a:t>
            </a:r>
          </a:p>
        </p:txBody>
      </p:sp>
      <p:sp>
        <p:nvSpPr>
          <p:cNvPr id="2" name="Text Placeholder 1">
            <a:extLst>
              <a:ext uri="{FF2B5EF4-FFF2-40B4-BE49-F238E27FC236}">
                <a16:creationId xmlns:a16="http://schemas.microsoft.com/office/drawing/2014/main" id="{1E6F3DC0-5F30-4986-B8AE-2B5D7CE3DC75}"/>
              </a:ext>
            </a:extLst>
          </p:cNvPr>
          <p:cNvSpPr>
            <a:spLocks noGrp="1"/>
          </p:cNvSpPr>
          <p:nvPr>
            <p:ph type="body" idx="1"/>
          </p:nvPr>
        </p:nvSpPr>
        <p:spPr>
          <a:xfrm>
            <a:off x="432000" y="2333100"/>
            <a:ext cx="4860000" cy="360000"/>
          </a:xfrm>
        </p:spPr>
        <p:txBody>
          <a:bodyPr/>
          <a:lstStyle/>
          <a:p>
            <a:r>
              <a:rPr lang="en-US" dirty="0"/>
              <a:t>Geographical view</a:t>
            </a:r>
          </a:p>
        </p:txBody>
      </p:sp>
      <p:sp>
        <p:nvSpPr>
          <p:cNvPr id="3" name="Content Placeholder 2">
            <a:extLst>
              <a:ext uri="{FF2B5EF4-FFF2-40B4-BE49-F238E27FC236}">
                <a16:creationId xmlns:a16="http://schemas.microsoft.com/office/drawing/2014/main" id="{4BD964BC-35A3-4E70-94B0-3FF95E1314FA}"/>
              </a:ext>
            </a:extLst>
          </p:cNvPr>
          <p:cNvSpPr>
            <a:spLocks noGrp="1"/>
          </p:cNvSpPr>
          <p:nvPr>
            <p:ph sz="half" idx="2"/>
          </p:nvPr>
        </p:nvSpPr>
        <p:spPr>
          <a:xfrm>
            <a:off x="432000" y="2765100"/>
            <a:ext cx="4860000" cy="3207861"/>
          </a:xfrm>
        </p:spPr>
        <p:txBody>
          <a:bodyPr/>
          <a:lstStyle/>
          <a:p>
            <a:r>
              <a:rPr lang="en-US" dirty="0"/>
              <a:t>We have mapped the data of sale of property in ACT as per geographical location to get the idea of hot areas where maximum number of sales happened. Suburbs like Deakin, O Malley, Garran are the area which saw most deals closed.</a:t>
            </a:r>
          </a:p>
          <a:p>
            <a:pPr marL="0" indent="0">
              <a:buNone/>
            </a:pPr>
            <a:endParaRPr lang="en-US" noProof="1"/>
          </a:p>
          <a:p>
            <a:r>
              <a:rPr lang="en-US" noProof="1"/>
              <a:t> In terms of low movement areas Mitchel, Taylor, whitlam and hall were some of the areas which did not experience a lot of sales.</a:t>
            </a:r>
          </a:p>
        </p:txBody>
      </p:sp>
      <p:sp>
        <p:nvSpPr>
          <p:cNvPr id="6" name="Text Placeholder 5">
            <a:extLst>
              <a:ext uri="{FF2B5EF4-FFF2-40B4-BE49-F238E27FC236}">
                <a16:creationId xmlns:a16="http://schemas.microsoft.com/office/drawing/2014/main" id="{3306B281-9CD0-4712-BC2A-46D16F97EB17}"/>
              </a:ext>
            </a:extLst>
          </p:cNvPr>
          <p:cNvSpPr>
            <a:spLocks noGrp="1"/>
          </p:cNvSpPr>
          <p:nvPr>
            <p:ph type="body" sz="quarter" idx="13"/>
          </p:nvPr>
        </p:nvSpPr>
        <p:spPr>
          <a:xfrm>
            <a:off x="5715235" y="2333625"/>
            <a:ext cx="4860000" cy="358775"/>
          </a:xfrm>
        </p:spPr>
        <p:txBody>
          <a:bodyPr/>
          <a:lstStyle/>
          <a:p>
            <a:r>
              <a:rPr lang="en-US" dirty="0"/>
              <a:t>Property type view</a:t>
            </a:r>
          </a:p>
        </p:txBody>
      </p:sp>
      <p:sp>
        <p:nvSpPr>
          <p:cNvPr id="5" name="Text Placeholder 4">
            <a:extLst>
              <a:ext uri="{FF2B5EF4-FFF2-40B4-BE49-F238E27FC236}">
                <a16:creationId xmlns:a16="http://schemas.microsoft.com/office/drawing/2014/main" id="{34A5DB88-69E3-46D5-A161-0AAEFD20F5FF}"/>
              </a:ext>
            </a:extLst>
          </p:cNvPr>
          <p:cNvSpPr>
            <a:spLocks noGrp="1"/>
          </p:cNvSpPr>
          <p:nvPr>
            <p:ph type="body" sz="quarter" idx="12"/>
          </p:nvPr>
        </p:nvSpPr>
        <p:spPr>
          <a:xfrm>
            <a:off x="5715234" y="2765425"/>
            <a:ext cx="5593125" cy="2888755"/>
          </a:xfrm>
        </p:spPr>
        <p:txBody>
          <a:bodyPr/>
          <a:lstStyle/>
          <a:p>
            <a:r>
              <a:rPr lang="en-US" noProof="1"/>
              <a:t>In the property type view sale of the houses were consistently spread over the state . Still Belconnen, and Flynn are leading the house sales.</a:t>
            </a:r>
          </a:p>
          <a:p>
            <a:r>
              <a:rPr lang="en-US" noProof="1"/>
              <a:t>For townhouses Lawson, Pine island, Issacs and cordon are the areas to look for.</a:t>
            </a:r>
          </a:p>
          <a:p>
            <a:endParaRPr lang="en-US" noProof="1"/>
          </a:p>
          <a:p>
            <a:r>
              <a:rPr lang="en-US" noProof="1"/>
              <a:t>Greenway, Woden, South Canberra and Kingston are suburbs which sold most units.</a:t>
            </a:r>
          </a:p>
        </p:txBody>
      </p:sp>
      <p:sp>
        <p:nvSpPr>
          <p:cNvPr id="8" name="Slide Number Placeholder 7">
            <a:extLst>
              <a:ext uri="{FF2B5EF4-FFF2-40B4-BE49-F238E27FC236}">
                <a16:creationId xmlns:a16="http://schemas.microsoft.com/office/drawing/2014/main" id="{4051189A-387F-4321-8065-73672D658998}"/>
              </a:ext>
            </a:extLst>
          </p:cNvPr>
          <p:cNvSpPr>
            <a:spLocks noGrp="1"/>
          </p:cNvSpPr>
          <p:nvPr>
            <p:ph type="sldNum" sz="quarter" idx="15"/>
          </p:nvPr>
        </p:nvSpPr>
        <p:spPr/>
        <p:txBody>
          <a:bodyPr/>
          <a:lstStyle/>
          <a:p>
            <a:pPr algn="ctr"/>
            <a:fld id="{B67B645E-C5E5-4727-B977-D372A0AA71D9}" type="slidenum">
              <a:rPr lang="en-US" smtClean="0"/>
              <a:pPr algn="ctr"/>
              <a:t>15</a:t>
            </a:fld>
            <a:endParaRPr lang="en-US" dirty="0"/>
          </a:p>
        </p:txBody>
      </p:sp>
    </p:spTree>
    <p:extLst>
      <p:ext uri="{BB962C8B-B14F-4D97-AF65-F5344CB8AC3E}">
        <p14:creationId xmlns:p14="http://schemas.microsoft.com/office/powerpoint/2010/main" val="3635862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AA4E-665D-43A4-B900-A849C2DFB92C}"/>
              </a:ext>
            </a:extLst>
          </p:cNvPr>
          <p:cNvSpPr>
            <a:spLocks noGrp="1"/>
          </p:cNvSpPr>
          <p:nvPr>
            <p:ph type="title"/>
          </p:nvPr>
        </p:nvSpPr>
        <p:spPr>
          <a:xfrm>
            <a:off x="294274" y="558217"/>
            <a:ext cx="5410239" cy="2078699"/>
          </a:xfrm>
        </p:spPr>
        <p:txBody>
          <a:bodyPr/>
          <a:lstStyle/>
          <a:p>
            <a:r>
              <a:rPr lang="en-US" dirty="0"/>
              <a:t>DATASET organization and demonstration</a:t>
            </a:r>
          </a:p>
        </p:txBody>
      </p:sp>
      <p:sp>
        <p:nvSpPr>
          <p:cNvPr id="4" name="Slide Number Placeholder 3">
            <a:extLst>
              <a:ext uri="{FF2B5EF4-FFF2-40B4-BE49-F238E27FC236}">
                <a16:creationId xmlns:a16="http://schemas.microsoft.com/office/drawing/2014/main" id="{701A5D44-66B7-440E-B8AF-C1EE434FE296}"/>
              </a:ext>
            </a:extLst>
          </p:cNvPr>
          <p:cNvSpPr>
            <a:spLocks noGrp="1"/>
          </p:cNvSpPr>
          <p:nvPr>
            <p:ph type="sldNum" sz="quarter" idx="11"/>
          </p:nvPr>
        </p:nvSpPr>
        <p:spPr/>
        <p:txBody>
          <a:bodyPr/>
          <a:lstStyle/>
          <a:p>
            <a:pPr algn="ctr"/>
            <a:fld id="{B67B645E-C5E5-4727-B977-D372A0AA71D9}" type="slidenum">
              <a:rPr lang="en-US" smtClean="0"/>
              <a:pPr algn="ctr"/>
              <a:t>16</a:t>
            </a:fld>
            <a:endParaRPr lang="en-US" dirty="0"/>
          </a:p>
        </p:txBody>
      </p:sp>
      <p:sp>
        <p:nvSpPr>
          <p:cNvPr id="6" name="Oval 5" descr="Logo Backgdrop">
            <a:extLst>
              <a:ext uri="{FF2B5EF4-FFF2-40B4-BE49-F238E27FC236}">
                <a16:creationId xmlns:a16="http://schemas.microsoft.com/office/drawing/2014/main" id="{05B0670B-BF1F-4BCF-B83C-74D893BF46CC}"/>
              </a:ext>
            </a:extLst>
          </p:cNvPr>
          <p:cNvSpPr/>
          <p:nvPr/>
        </p:nvSpPr>
        <p:spPr>
          <a:xfrm>
            <a:off x="9618755" y="676469"/>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Placeholder 10" descr="Text&#10;&#10;Description automatically generated">
            <a:extLst>
              <a:ext uri="{FF2B5EF4-FFF2-40B4-BE49-F238E27FC236}">
                <a16:creationId xmlns:a16="http://schemas.microsoft.com/office/drawing/2014/main" id="{D3E8072E-00A1-19ED-3BC8-5FCC8AB4970C}"/>
              </a:ext>
            </a:extLst>
          </p:cNvPr>
          <p:cNvPicPr>
            <a:picLocks noGrp="1" noChangeAspect="1"/>
          </p:cNvPicPr>
          <p:nvPr>
            <p:ph type="pic" sz="quarter" idx="12"/>
          </p:nvPr>
        </p:nvPicPr>
        <p:blipFill>
          <a:blip r:embed="rId3"/>
          <a:srcRect l="17520" r="17520"/>
          <a:stretch>
            <a:fillRect/>
          </a:stretch>
        </p:blipFill>
        <p:spPr/>
      </p:pic>
    </p:spTree>
    <p:extLst>
      <p:ext uri="{BB962C8B-B14F-4D97-AF65-F5344CB8AC3E}">
        <p14:creationId xmlns:p14="http://schemas.microsoft.com/office/powerpoint/2010/main" val="663354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432000" y="432000"/>
            <a:ext cx="10143235" cy="432000"/>
          </a:xfrm>
        </p:spPr>
        <p:txBody>
          <a:bodyPr/>
          <a:lstStyle/>
          <a:p>
            <a:r>
              <a:rPr lang="en-US" dirty="0"/>
              <a:t>Data Set</a:t>
            </a:r>
          </a:p>
        </p:txBody>
      </p:sp>
      <p:sp>
        <p:nvSpPr>
          <p:cNvPr id="2" name="Text Placeholder 1">
            <a:extLst>
              <a:ext uri="{FF2B5EF4-FFF2-40B4-BE49-F238E27FC236}">
                <a16:creationId xmlns:a16="http://schemas.microsoft.com/office/drawing/2014/main" id="{1E6F3DC0-5F30-4986-B8AE-2B5D7CE3DC75}"/>
              </a:ext>
            </a:extLst>
          </p:cNvPr>
          <p:cNvSpPr>
            <a:spLocks noGrp="1"/>
          </p:cNvSpPr>
          <p:nvPr>
            <p:ph type="body" idx="1"/>
          </p:nvPr>
        </p:nvSpPr>
        <p:spPr>
          <a:xfrm>
            <a:off x="432000" y="1408115"/>
            <a:ext cx="4860000" cy="360000"/>
          </a:xfrm>
        </p:spPr>
        <p:txBody>
          <a:bodyPr/>
          <a:lstStyle/>
          <a:p>
            <a:r>
              <a:rPr lang="en-US" dirty="0"/>
              <a:t>Raw Dataset</a:t>
            </a:r>
          </a:p>
        </p:txBody>
      </p:sp>
      <p:sp>
        <p:nvSpPr>
          <p:cNvPr id="3" name="Content Placeholder 2">
            <a:extLst>
              <a:ext uri="{FF2B5EF4-FFF2-40B4-BE49-F238E27FC236}">
                <a16:creationId xmlns:a16="http://schemas.microsoft.com/office/drawing/2014/main" id="{4BD964BC-35A3-4E70-94B0-3FF95E1314FA}"/>
              </a:ext>
            </a:extLst>
          </p:cNvPr>
          <p:cNvSpPr>
            <a:spLocks noGrp="1"/>
          </p:cNvSpPr>
          <p:nvPr>
            <p:ph sz="half" idx="2"/>
          </p:nvPr>
        </p:nvSpPr>
        <p:spPr>
          <a:xfrm>
            <a:off x="175052" y="2027799"/>
            <a:ext cx="3812548" cy="3723645"/>
          </a:xfrm>
        </p:spPr>
        <p:txBody>
          <a:bodyPr/>
          <a:lstStyle/>
          <a:p>
            <a:r>
              <a:rPr lang="en-US" dirty="0"/>
              <a:t>The original dataset had nearly 500,000 records</a:t>
            </a:r>
            <a:endParaRPr lang="en-US" noProof="1"/>
          </a:p>
          <a:p>
            <a:r>
              <a:rPr lang="en-US" noProof="1"/>
              <a:t>We decided to narrow our focus to ACT which brought the dataset down to 13,000+ records</a:t>
            </a:r>
          </a:p>
          <a:p>
            <a:r>
              <a:rPr lang="en-US" noProof="1"/>
              <a:t>We then use Pandas to clean the data (dropping null values, cleaning dates etc) before loading the dataframe into an SQLite database</a:t>
            </a:r>
          </a:p>
          <a:p>
            <a:pPr marL="0" indent="0">
              <a:buNone/>
            </a:pPr>
            <a:endParaRPr lang="en-US" noProof="1"/>
          </a:p>
        </p:txBody>
      </p:sp>
      <p:sp>
        <p:nvSpPr>
          <p:cNvPr id="8" name="Slide Number Placeholder 7">
            <a:extLst>
              <a:ext uri="{FF2B5EF4-FFF2-40B4-BE49-F238E27FC236}">
                <a16:creationId xmlns:a16="http://schemas.microsoft.com/office/drawing/2014/main" id="{4051189A-387F-4321-8065-73672D658998}"/>
              </a:ext>
            </a:extLst>
          </p:cNvPr>
          <p:cNvSpPr>
            <a:spLocks noGrp="1"/>
          </p:cNvSpPr>
          <p:nvPr>
            <p:ph type="sldNum" sz="quarter" idx="15"/>
          </p:nvPr>
        </p:nvSpPr>
        <p:spPr/>
        <p:txBody>
          <a:bodyPr/>
          <a:lstStyle/>
          <a:p>
            <a:pPr algn="ctr"/>
            <a:fld id="{B67B645E-C5E5-4727-B977-D372A0AA71D9}" type="slidenum">
              <a:rPr lang="en-US" smtClean="0"/>
              <a:pPr algn="ctr"/>
              <a:t>17</a:t>
            </a:fld>
            <a:endParaRPr lang="en-US" dirty="0"/>
          </a:p>
        </p:txBody>
      </p:sp>
      <p:pic>
        <p:nvPicPr>
          <p:cNvPr id="13" name="Picture 12" descr="Table&#10;&#10;Description automatically generated">
            <a:extLst>
              <a:ext uri="{FF2B5EF4-FFF2-40B4-BE49-F238E27FC236}">
                <a16:creationId xmlns:a16="http://schemas.microsoft.com/office/drawing/2014/main" id="{407C9CD6-CF4C-259A-C19C-FF11132EB8EC}"/>
              </a:ext>
            </a:extLst>
          </p:cNvPr>
          <p:cNvPicPr>
            <a:picLocks noChangeAspect="1"/>
          </p:cNvPicPr>
          <p:nvPr/>
        </p:nvPicPr>
        <p:blipFill>
          <a:blip r:embed="rId3"/>
          <a:stretch>
            <a:fillRect/>
          </a:stretch>
        </p:blipFill>
        <p:spPr>
          <a:xfrm>
            <a:off x="4244548" y="170084"/>
            <a:ext cx="4737100" cy="1104900"/>
          </a:xfrm>
          <a:prstGeom prst="rect">
            <a:avLst/>
          </a:prstGeom>
        </p:spPr>
      </p:pic>
      <p:pic>
        <p:nvPicPr>
          <p:cNvPr id="15" name="Picture 14" descr="Graphical user interface, table&#10;&#10;Description automatically generated">
            <a:extLst>
              <a:ext uri="{FF2B5EF4-FFF2-40B4-BE49-F238E27FC236}">
                <a16:creationId xmlns:a16="http://schemas.microsoft.com/office/drawing/2014/main" id="{D3FB0693-D6FD-53C1-A760-507D28AD19F2}"/>
              </a:ext>
            </a:extLst>
          </p:cNvPr>
          <p:cNvPicPr>
            <a:picLocks noChangeAspect="1"/>
          </p:cNvPicPr>
          <p:nvPr/>
        </p:nvPicPr>
        <p:blipFill>
          <a:blip r:embed="rId4"/>
          <a:stretch>
            <a:fillRect/>
          </a:stretch>
        </p:blipFill>
        <p:spPr>
          <a:xfrm>
            <a:off x="4244548" y="1631664"/>
            <a:ext cx="7772400" cy="4923121"/>
          </a:xfrm>
          <a:prstGeom prst="rect">
            <a:avLst/>
          </a:prstGeom>
        </p:spPr>
      </p:pic>
    </p:spTree>
    <p:extLst>
      <p:ext uri="{BB962C8B-B14F-4D97-AF65-F5344CB8AC3E}">
        <p14:creationId xmlns:p14="http://schemas.microsoft.com/office/powerpoint/2010/main" val="1250571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432000" y="432000"/>
            <a:ext cx="10143235" cy="432000"/>
          </a:xfrm>
        </p:spPr>
        <p:txBody>
          <a:bodyPr/>
          <a:lstStyle/>
          <a:p>
            <a:r>
              <a:rPr lang="en-US" dirty="0"/>
              <a:t>Flask API</a:t>
            </a:r>
          </a:p>
        </p:txBody>
      </p:sp>
      <p:sp>
        <p:nvSpPr>
          <p:cNvPr id="3" name="Content Placeholder 2">
            <a:extLst>
              <a:ext uri="{FF2B5EF4-FFF2-40B4-BE49-F238E27FC236}">
                <a16:creationId xmlns:a16="http://schemas.microsoft.com/office/drawing/2014/main" id="{4BD964BC-35A3-4E70-94B0-3FF95E1314FA}"/>
              </a:ext>
            </a:extLst>
          </p:cNvPr>
          <p:cNvSpPr>
            <a:spLocks noGrp="1"/>
          </p:cNvSpPr>
          <p:nvPr>
            <p:ph sz="half" idx="2"/>
          </p:nvPr>
        </p:nvSpPr>
        <p:spPr>
          <a:xfrm>
            <a:off x="432000" y="1193921"/>
            <a:ext cx="10726330" cy="3207861"/>
          </a:xfrm>
        </p:spPr>
        <p:txBody>
          <a:bodyPr/>
          <a:lstStyle/>
          <a:p>
            <a:r>
              <a:rPr lang="en-US" dirty="0"/>
              <a:t>The Flask API is then use to connect to the database to retrieve the required data based on the html page.</a:t>
            </a:r>
            <a:endParaRPr lang="en-US" noProof="1"/>
          </a:p>
          <a:p>
            <a:r>
              <a:rPr lang="en-US" noProof="1"/>
              <a:t>The API sends the data to the html page and to javascript for the plotting of the location view.</a:t>
            </a:r>
            <a:endParaRPr lang="en-US" dirty="0"/>
          </a:p>
        </p:txBody>
      </p:sp>
      <p:pic>
        <p:nvPicPr>
          <p:cNvPr id="15" name="Picture 14" descr="Graphical user interface, text, application, email&#10;&#10;Description automatically generated">
            <a:extLst>
              <a:ext uri="{FF2B5EF4-FFF2-40B4-BE49-F238E27FC236}">
                <a16:creationId xmlns:a16="http://schemas.microsoft.com/office/drawing/2014/main" id="{26F5987B-462A-634A-91EF-EE76996BABFF}"/>
              </a:ext>
            </a:extLst>
          </p:cNvPr>
          <p:cNvPicPr>
            <a:picLocks noChangeAspect="1"/>
          </p:cNvPicPr>
          <p:nvPr/>
        </p:nvPicPr>
        <p:blipFill>
          <a:blip r:embed="rId3"/>
          <a:stretch>
            <a:fillRect/>
          </a:stretch>
        </p:blipFill>
        <p:spPr>
          <a:xfrm>
            <a:off x="432001" y="1862009"/>
            <a:ext cx="6947790" cy="3505121"/>
          </a:xfrm>
          <a:prstGeom prst="rect">
            <a:avLst/>
          </a:prstGeom>
        </p:spPr>
      </p:pic>
      <p:pic>
        <p:nvPicPr>
          <p:cNvPr id="17" name="Picture 16" descr="Graphical user interface&#10;&#10;Description automatically generated with medium confidence">
            <a:extLst>
              <a:ext uri="{FF2B5EF4-FFF2-40B4-BE49-F238E27FC236}">
                <a16:creationId xmlns:a16="http://schemas.microsoft.com/office/drawing/2014/main" id="{5450C099-DB42-46B8-538D-A919FAA7A01A}"/>
              </a:ext>
            </a:extLst>
          </p:cNvPr>
          <p:cNvPicPr>
            <a:picLocks noChangeAspect="1"/>
          </p:cNvPicPr>
          <p:nvPr/>
        </p:nvPicPr>
        <p:blipFill>
          <a:blip r:embed="rId4"/>
          <a:stretch>
            <a:fillRect/>
          </a:stretch>
        </p:blipFill>
        <p:spPr>
          <a:xfrm>
            <a:off x="1270646" y="5736462"/>
            <a:ext cx="5270500" cy="800100"/>
          </a:xfrm>
          <a:prstGeom prst="rect">
            <a:avLst/>
          </a:prstGeom>
        </p:spPr>
      </p:pic>
      <p:pic>
        <p:nvPicPr>
          <p:cNvPr id="19" name="Picture 18" descr="Timeline&#10;&#10;Description automatically generated">
            <a:extLst>
              <a:ext uri="{FF2B5EF4-FFF2-40B4-BE49-F238E27FC236}">
                <a16:creationId xmlns:a16="http://schemas.microsoft.com/office/drawing/2014/main" id="{5E1E8922-AB8B-09DB-1061-8549A95589C9}"/>
              </a:ext>
            </a:extLst>
          </p:cNvPr>
          <p:cNvPicPr>
            <a:picLocks noChangeAspect="1"/>
          </p:cNvPicPr>
          <p:nvPr/>
        </p:nvPicPr>
        <p:blipFill>
          <a:blip r:embed="rId5"/>
          <a:stretch>
            <a:fillRect/>
          </a:stretch>
        </p:blipFill>
        <p:spPr>
          <a:xfrm>
            <a:off x="8004206" y="1862009"/>
            <a:ext cx="3657600" cy="3302000"/>
          </a:xfrm>
          <a:prstGeom prst="rect">
            <a:avLst/>
          </a:prstGeom>
        </p:spPr>
      </p:pic>
      <p:sp>
        <p:nvSpPr>
          <p:cNvPr id="20" name="TextBox 19">
            <a:extLst>
              <a:ext uri="{FF2B5EF4-FFF2-40B4-BE49-F238E27FC236}">
                <a16:creationId xmlns:a16="http://schemas.microsoft.com/office/drawing/2014/main" id="{6DAC7B91-E172-7520-4AF0-BF8372F140CB}"/>
              </a:ext>
            </a:extLst>
          </p:cNvPr>
          <p:cNvSpPr txBox="1"/>
          <p:nvPr/>
        </p:nvSpPr>
        <p:spPr>
          <a:xfrm>
            <a:off x="9373296" y="5195716"/>
            <a:ext cx="919419" cy="369332"/>
          </a:xfrm>
          <a:prstGeom prst="rect">
            <a:avLst/>
          </a:prstGeom>
          <a:noFill/>
        </p:spPr>
        <p:txBody>
          <a:bodyPr wrap="none" rtlCol="0">
            <a:spAutoFit/>
          </a:bodyPr>
          <a:lstStyle/>
          <a:p>
            <a:r>
              <a:rPr lang="en-US" dirty="0" err="1"/>
              <a:t>Js</a:t>
            </a:r>
            <a:r>
              <a:rPr lang="en-US" dirty="0"/>
              <a:t> script</a:t>
            </a:r>
          </a:p>
        </p:txBody>
      </p:sp>
      <p:sp>
        <p:nvSpPr>
          <p:cNvPr id="21" name="TextBox 20">
            <a:extLst>
              <a:ext uri="{FF2B5EF4-FFF2-40B4-BE49-F238E27FC236}">
                <a16:creationId xmlns:a16="http://schemas.microsoft.com/office/drawing/2014/main" id="{75CD6424-D66B-3F5B-C5CA-7F2AC577FD61}"/>
              </a:ext>
            </a:extLst>
          </p:cNvPr>
          <p:cNvSpPr txBox="1"/>
          <p:nvPr/>
        </p:nvSpPr>
        <p:spPr>
          <a:xfrm>
            <a:off x="3021496" y="6500104"/>
            <a:ext cx="1307346" cy="369332"/>
          </a:xfrm>
          <a:prstGeom prst="rect">
            <a:avLst/>
          </a:prstGeom>
          <a:noFill/>
        </p:spPr>
        <p:txBody>
          <a:bodyPr wrap="none" rtlCol="0">
            <a:spAutoFit/>
          </a:bodyPr>
          <a:lstStyle/>
          <a:p>
            <a:r>
              <a:rPr lang="en-US" dirty="0"/>
              <a:t>HTML script</a:t>
            </a:r>
          </a:p>
        </p:txBody>
      </p:sp>
      <p:sp>
        <p:nvSpPr>
          <p:cNvPr id="22" name="TextBox 21">
            <a:extLst>
              <a:ext uri="{FF2B5EF4-FFF2-40B4-BE49-F238E27FC236}">
                <a16:creationId xmlns:a16="http://schemas.microsoft.com/office/drawing/2014/main" id="{C3EDDBEF-C4E9-70A7-7403-F4F8EF135FC6}"/>
              </a:ext>
            </a:extLst>
          </p:cNvPr>
          <p:cNvSpPr txBox="1"/>
          <p:nvPr/>
        </p:nvSpPr>
        <p:spPr>
          <a:xfrm>
            <a:off x="3170062" y="5367130"/>
            <a:ext cx="1010213" cy="369332"/>
          </a:xfrm>
          <a:prstGeom prst="rect">
            <a:avLst/>
          </a:prstGeom>
          <a:noFill/>
        </p:spPr>
        <p:txBody>
          <a:bodyPr wrap="none" rtlCol="0">
            <a:spAutoFit/>
          </a:bodyPr>
          <a:lstStyle/>
          <a:p>
            <a:r>
              <a:rPr lang="en-US" dirty="0"/>
              <a:t>Flask API</a:t>
            </a:r>
          </a:p>
        </p:txBody>
      </p:sp>
    </p:spTree>
    <p:extLst>
      <p:ext uri="{BB962C8B-B14F-4D97-AF65-F5344CB8AC3E}">
        <p14:creationId xmlns:p14="http://schemas.microsoft.com/office/powerpoint/2010/main" val="2732913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432000" y="432000"/>
            <a:ext cx="10143235" cy="432000"/>
          </a:xfrm>
        </p:spPr>
        <p:txBody>
          <a:bodyPr/>
          <a:lstStyle/>
          <a:p>
            <a:r>
              <a:rPr lang="en-US" dirty="0"/>
              <a:t>Improvements?</a:t>
            </a:r>
          </a:p>
        </p:txBody>
      </p:sp>
      <p:sp>
        <p:nvSpPr>
          <p:cNvPr id="3" name="Content Placeholder 2">
            <a:extLst>
              <a:ext uri="{FF2B5EF4-FFF2-40B4-BE49-F238E27FC236}">
                <a16:creationId xmlns:a16="http://schemas.microsoft.com/office/drawing/2014/main" id="{4BD964BC-35A3-4E70-94B0-3FF95E1314FA}"/>
              </a:ext>
            </a:extLst>
          </p:cNvPr>
          <p:cNvSpPr>
            <a:spLocks noGrp="1"/>
          </p:cNvSpPr>
          <p:nvPr>
            <p:ph sz="half" idx="2"/>
          </p:nvPr>
        </p:nvSpPr>
        <p:spPr>
          <a:xfrm>
            <a:off x="432000" y="1193921"/>
            <a:ext cx="10726330" cy="3207861"/>
          </a:xfrm>
        </p:spPr>
        <p:txBody>
          <a:bodyPr/>
          <a:lstStyle/>
          <a:p>
            <a:r>
              <a:rPr lang="en-US" dirty="0"/>
              <a:t>We had limited time to troubleshoot and link the API to the data comparison page for the plotting of data onto the graphs.</a:t>
            </a:r>
            <a:endParaRPr lang="en-US" noProof="1"/>
          </a:p>
          <a:p>
            <a:r>
              <a:rPr lang="en-US" noProof="1"/>
              <a:t>More functionality to the dataset page for the user to have an enhanced interactive experience.</a:t>
            </a:r>
            <a:endParaRPr lang="en-US" dirty="0"/>
          </a:p>
        </p:txBody>
      </p:sp>
      <p:pic>
        <p:nvPicPr>
          <p:cNvPr id="2" name="Picture 1">
            <a:extLst>
              <a:ext uri="{FF2B5EF4-FFF2-40B4-BE49-F238E27FC236}">
                <a16:creationId xmlns:a16="http://schemas.microsoft.com/office/drawing/2014/main" id="{4DC28B57-1D63-518B-CB9E-ABC0984B3AA1}"/>
              </a:ext>
            </a:extLst>
          </p:cNvPr>
          <p:cNvPicPr>
            <a:picLocks noChangeAspect="1"/>
          </p:cNvPicPr>
          <p:nvPr/>
        </p:nvPicPr>
        <p:blipFill>
          <a:blip r:embed="rId3"/>
          <a:stretch>
            <a:fillRect/>
          </a:stretch>
        </p:blipFill>
        <p:spPr>
          <a:xfrm>
            <a:off x="3524073" y="2293460"/>
            <a:ext cx="3959087" cy="3959087"/>
          </a:xfrm>
          <a:prstGeom prst="rect">
            <a:avLst/>
          </a:prstGeom>
        </p:spPr>
      </p:pic>
    </p:spTree>
    <p:extLst>
      <p:ext uri="{BB962C8B-B14F-4D97-AF65-F5344CB8AC3E}">
        <p14:creationId xmlns:p14="http://schemas.microsoft.com/office/powerpoint/2010/main" val="2639896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D7CEBE-50B8-4649-B7B3-12F0A067544E}"/>
              </a:ext>
            </a:extLst>
          </p:cNvPr>
          <p:cNvSpPr>
            <a:spLocks noGrp="1"/>
          </p:cNvSpPr>
          <p:nvPr>
            <p:ph type="title"/>
          </p:nvPr>
        </p:nvSpPr>
        <p:spPr/>
        <p:txBody>
          <a:bodyPr/>
          <a:lstStyle/>
          <a:p>
            <a:r>
              <a:rPr lang="en-US" dirty="0"/>
              <a:t>Team </a:t>
            </a:r>
          </a:p>
        </p:txBody>
      </p:sp>
      <p:sp>
        <p:nvSpPr>
          <p:cNvPr id="66" name="Slide Number Placeholder 65">
            <a:extLst>
              <a:ext uri="{FF2B5EF4-FFF2-40B4-BE49-F238E27FC236}">
                <a16:creationId xmlns:a16="http://schemas.microsoft.com/office/drawing/2014/main" id="{1AFD4C82-56D2-4CD7-98BF-E92893B7E6E4}"/>
              </a:ext>
            </a:extLst>
          </p:cNvPr>
          <p:cNvSpPr>
            <a:spLocks noGrp="1"/>
          </p:cNvSpPr>
          <p:nvPr>
            <p:ph type="sldNum" sz="quarter" idx="63"/>
          </p:nvPr>
        </p:nvSpPr>
        <p:spPr/>
        <p:txBody>
          <a:bodyPr/>
          <a:lstStyle/>
          <a:p>
            <a:pPr algn="ctr"/>
            <a:fld id="{B67B645E-C5E5-4727-B977-D372A0AA71D9}" type="slidenum">
              <a:rPr lang="en-US" smtClean="0"/>
              <a:pPr algn="ctr"/>
              <a:t>2</a:t>
            </a:fld>
            <a:endParaRPr lang="en-US"/>
          </a:p>
        </p:txBody>
      </p:sp>
      <p:pic>
        <p:nvPicPr>
          <p:cNvPr id="58" name="Picture 57">
            <a:extLst>
              <a:ext uri="{FF2B5EF4-FFF2-40B4-BE49-F238E27FC236}">
                <a16:creationId xmlns:a16="http://schemas.microsoft.com/office/drawing/2014/main" id="{796E0D96-E8DB-F2E3-C5E4-E0EEDF3F2513}"/>
              </a:ext>
            </a:extLst>
          </p:cNvPr>
          <p:cNvPicPr>
            <a:picLocks noChangeAspect="1"/>
          </p:cNvPicPr>
          <p:nvPr/>
        </p:nvPicPr>
        <p:blipFill>
          <a:blip r:embed="rId3"/>
          <a:stretch>
            <a:fillRect/>
          </a:stretch>
        </p:blipFill>
        <p:spPr>
          <a:xfrm>
            <a:off x="1316398" y="1270934"/>
            <a:ext cx="9704677" cy="4707554"/>
          </a:xfrm>
          <a:prstGeom prst="rect">
            <a:avLst/>
          </a:prstGeom>
        </p:spPr>
      </p:pic>
    </p:spTree>
    <p:extLst>
      <p:ext uri="{BB962C8B-B14F-4D97-AF65-F5344CB8AC3E}">
        <p14:creationId xmlns:p14="http://schemas.microsoft.com/office/powerpoint/2010/main" val="214253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p:txBody>
          <a:bodyPr/>
          <a:lstStyle/>
          <a:p>
            <a:r>
              <a:rPr lang="en-US" dirty="0"/>
              <a:t>Part 1 - Discussion</a:t>
            </a:r>
          </a:p>
        </p:txBody>
      </p:sp>
      <p:pic>
        <p:nvPicPr>
          <p:cNvPr id="41" name="Picture Placeholder 40" descr="Downward trend">
            <a:extLst>
              <a:ext uri="{FF2B5EF4-FFF2-40B4-BE49-F238E27FC236}">
                <a16:creationId xmlns:a16="http://schemas.microsoft.com/office/drawing/2014/main" id="{B811075A-E743-458A-83DD-C9C3924D79D2}"/>
              </a:ext>
            </a:extLst>
          </p:cNvPr>
          <p:cNvPicPr>
            <a:picLocks noGrp="1" noChangeAspect="1"/>
          </p:cNvPicPr>
          <p:nvPr>
            <p:ph type="pic" sz="quarter" idx="41"/>
          </p:nvPr>
        </p:nvPicPr>
        <p:blipFill>
          <a:blip r:embed="rId3">
            <a:biLevel thresh="25000"/>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3625217" y="2639183"/>
            <a:ext cx="621792" cy="621792"/>
          </a:xfrm>
        </p:spPr>
      </p:pic>
      <p:sp>
        <p:nvSpPr>
          <p:cNvPr id="5" name="Text Placeholder 4">
            <a:extLst>
              <a:ext uri="{FF2B5EF4-FFF2-40B4-BE49-F238E27FC236}">
                <a16:creationId xmlns:a16="http://schemas.microsoft.com/office/drawing/2014/main" id="{DB6638D4-E453-4BC4-A3A0-F3C51852BCF8}"/>
              </a:ext>
            </a:extLst>
          </p:cNvPr>
          <p:cNvSpPr>
            <a:spLocks noGrp="1"/>
          </p:cNvSpPr>
          <p:nvPr>
            <p:ph type="body" sz="quarter" idx="17"/>
          </p:nvPr>
        </p:nvSpPr>
        <p:spPr/>
        <p:txBody>
          <a:bodyPr/>
          <a:lstStyle/>
          <a:p>
            <a:r>
              <a:rPr lang="en-US" dirty="0"/>
              <a:t>Background</a:t>
            </a:r>
          </a:p>
        </p:txBody>
      </p:sp>
      <p:sp>
        <p:nvSpPr>
          <p:cNvPr id="6" name="Text Placeholder 5">
            <a:extLst>
              <a:ext uri="{FF2B5EF4-FFF2-40B4-BE49-F238E27FC236}">
                <a16:creationId xmlns:a16="http://schemas.microsoft.com/office/drawing/2014/main" id="{0BC44B71-63BE-418A-A82A-64402026207E}"/>
              </a:ext>
            </a:extLst>
          </p:cNvPr>
          <p:cNvSpPr>
            <a:spLocks noGrp="1"/>
          </p:cNvSpPr>
          <p:nvPr>
            <p:ph type="body" sz="quarter" idx="18"/>
          </p:nvPr>
        </p:nvSpPr>
        <p:spPr/>
        <p:txBody>
          <a:bodyPr/>
          <a:lstStyle/>
          <a:p>
            <a:r>
              <a:rPr lang="en-US" dirty="0"/>
              <a:t>Purpose of the data project and usefulness of tool</a:t>
            </a:r>
            <a:endParaRPr lang="en-US" noProof="1"/>
          </a:p>
          <a:p>
            <a:endParaRPr lang="en-US" dirty="0"/>
          </a:p>
        </p:txBody>
      </p:sp>
      <p:pic>
        <p:nvPicPr>
          <p:cNvPr id="43" name="Picture Placeholder 42" descr="Coins">
            <a:extLst>
              <a:ext uri="{FF2B5EF4-FFF2-40B4-BE49-F238E27FC236}">
                <a16:creationId xmlns:a16="http://schemas.microsoft.com/office/drawing/2014/main" id="{869A15CA-3DF8-417D-B9D8-F994D15851BB}"/>
              </a:ext>
            </a:extLst>
          </p:cNvPr>
          <p:cNvPicPr>
            <a:picLocks noGrp="1" noChangeAspect="1"/>
          </p:cNvPicPr>
          <p:nvPr>
            <p:ph type="pic" sz="quarter" idx="47"/>
          </p:nvPr>
        </p:nvPicPr>
        <p:blipFill>
          <a:blip r:embed="rId5" cstate="screen">
            <a:biLevel thresh="25000"/>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5785104" y="2627907"/>
            <a:ext cx="621792" cy="621792"/>
          </a:xfrm>
        </p:spPr>
      </p:pic>
      <p:sp>
        <p:nvSpPr>
          <p:cNvPr id="9" name="Text Placeholder 8">
            <a:extLst>
              <a:ext uri="{FF2B5EF4-FFF2-40B4-BE49-F238E27FC236}">
                <a16:creationId xmlns:a16="http://schemas.microsoft.com/office/drawing/2014/main" id="{CEFFF724-CE30-4C63-A086-DF05C2777EC1}"/>
              </a:ext>
            </a:extLst>
          </p:cNvPr>
          <p:cNvSpPr>
            <a:spLocks noGrp="1"/>
          </p:cNvSpPr>
          <p:nvPr>
            <p:ph type="body" sz="quarter" idx="33"/>
          </p:nvPr>
        </p:nvSpPr>
        <p:spPr/>
        <p:txBody>
          <a:bodyPr/>
          <a:lstStyle/>
          <a:p>
            <a:r>
              <a:rPr lang="en-US" dirty="0"/>
              <a:t>Collecting Data </a:t>
            </a:r>
          </a:p>
        </p:txBody>
      </p:sp>
      <p:sp>
        <p:nvSpPr>
          <p:cNvPr id="10" name="Text Placeholder 9">
            <a:extLst>
              <a:ext uri="{FF2B5EF4-FFF2-40B4-BE49-F238E27FC236}">
                <a16:creationId xmlns:a16="http://schemas.microsoft.com/office/drawing/2014/main" id="{AA64044E-682B-419B-AB70-118D0597C64C}"/>
              </a:ext>
            </a:extLst>
          </p:cNvPr>
          <p:cNvSpPr>
            <a:spLocks noGrp="1"/>
          </p:cNvSpPr>
          <p:nvPr>
            <p:ph type="body" sz="quarter" idx="34"/>
          </p:nvPr>
        </p:nvSpPr>
        <p:spPr/>
        <p:txBody>
          <a:bodyPr/>
          <a:lstStyle/>
          <a:p>
            <a:r>
              <a:rPr lang="en-US" noProof="1"/>
              <a:t>Raw data obtained and additional sources use to developed the project</a:t>
            </a:r>
          </a:p>
          <a:p>
            <a:endParaRPr lang="en-US" dirty="0"/>
          </a:p>
        </p:txBody>
      </p:sp>
      <p:pic>
        <p:nvPicPr>
          <p:cNvPr id="45" name="Picture Placeholder 44" descr="Handshake">
            <a:extLst>
              <a:ext uri="{FF2B5EF4-FFF2-40B4-BE49-F238E27FC236}">
                <a16:creationId xmlns:a16="http://schemas.microsoft.com/office/drawing/2014/main" id="{D18F8380-4F68-4979-BEC0-C897519AD437}"/>
              </a:ext>
            </a:extLst>
          </p:cNvPr>
          <p:cNvPicPr>
            <a:picLocks noGrp="1" noChangeAspect="1"/>
          </p:cNvPicPr>
          <p:nvPr>
            <p:ph type="pic" sz="quarter" idx="48"/>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1494358" y="2639183"/>
            <a:ext cx="621792" cy="621792"/>
          </a:xfrm>
        </p:spPr>
      </p:pic>
      <p:sp>
        <p:nvSpPr>
          <p:cNvPr id="12" name="Text Placeholder 11">
            <a:extLst>
              <a:ext uri="{FF2B5EF4-FFF2-40B4-BE49-F238E27FC236}">
                <a16:creationId xmlns:a16="http://schemas.microsoft.com/office/drawing/2014/main" id="{F2739695-B49F-491F-9573-F501246A7F48}"/>
              </a:ext>
            </a:extLst>
          </p:cNvPr>
          <p:cNvSpPr>
            <a:spLocks noGrp="1"/>
          </p:cNvSpPr>
          <p:nvPr>
            <p:ph type="body" sz="quarter" idx="35"/>
          </p:nvPr>
        </p:nvSpPr>
        <p:spPr/>
        <p:txBody>
          <a:bodyPr/>
          <a:lstStyle/>
          <a:p>
            <a:r>
              <a:rPr lang="en-US" dirty="0"/>
              <a:t>Data Cleaning</a:t>
            </a:r>
          </a:p>
        </p:txBody>
      </p:sp>
      <p:sp>
        <p:nvSpPr>
          <p:cNvPr id="13" name="Text Placeholder 12">
            <a:extLst>
              <a:ext uri="{FF2B5EF4-FFF2-40B4-BE49-F238E27FC236}">
                <a16:creationId xmlns:a16="http://schemas.microsoft.com/office/drawing/2014/main" id="{59357458-973E-473B-B43E-428D949A39C2}"/>
              </a:ext>
            </a:extLst>
          </p:cNvPr>
          <p:cNvSpPr>
            <a:spLocks noGrp="1"/>
          </p:cNvSpPr>
          <p:nvPr>
            <p:ph type="body" sz="quarter" idx="36"/>
          </p:nvPr>
        </p:nvSpPr>
        <p:spPr/>
        <p:txBody>
          <a:bodyPr/>
          <a:lstStyle/>
          <a:p>
            <a:r>
              <a:rPr lang="en-US" dirty="0"/>
              <a:t>Pandas, removing columns, filtering and additional columns</a:t>
            </a:r>
            <a:endParaRPr lang="en-US" noProof="1"/>
          </a:p>
          <a:p>
            <a:endParaRPr lang="en-US" dirty="0"/>
          </a:p>
        </p:txBody>
      </p:sp>
      <p:pic>
        <p:nvPicPr>
          <p:cNvPr id="47" name="Picture Placeholder 46" descr="Tag">
            <a:extLst>
              <a:ext uri="{FF2B5EF4-FFF2-40B4-BE49-F238E27FC236}">
                <a16:creationId xmlns:a16="http://schemas.microsoft.com/office/drawing/2014/main" id="{3B1C03DA-0209-4A1A-96AE-B3FF2B5F7533}"/>
              </a:ext>
            </a:extLst>
          </p:cNvPr>
          <p:cNvPicPr>
            <a:picLocks noGrp="1" noChangeAspect="1"/>
          </p:cNvPicPr>
          <p:nvPr>
            <p:ph type="pic" sz="quarter" idx="49"/>
          </p:nvPr>
        </p:nvPicPr>
        <p:blipFill>
          <a:blip r:embed="rId9">
            <a:biLevel thresh="25000"/>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a:xfrm>
            <a:off x="7886935" y="2596989"/>
            <a:ext cx="621792" cy="621792"/>
          </a:xfrm>
        </p:spPr>
      </p:pic>
      <p:sp>
        <p:nvSpPr>
          <p:cNvPr id="15" name="Text Placeholder 14">
            <a:extLst>
              <a:ext uri="{FF2B5EF4-FFF2-40B4-BE49-F238E27FC236}">
                <a16:creationId xmlns:a16="http://schemas.microsoft.com/office/drawing/2014/main" id="{4C4406D0-E93A-4D4A-882C-3D100622979A}"/>
              </a:ext>
            </a:extLst>
          </p:cNvPr>
          <p:cNvSpPr>
            <a:spLocks noGrp="1"/>
          </p:cNvSpPr>
          <p:nvPr>
            <p:ph type="body" sz="quarter" idx="37"/>
          </p:nvPr>
        </p:nvSpPr>
        <p:spPr/>
        <p:txBody>
          <a:bodyPr/>
          <a:lstStyle/>
          <a:p>
            <a:r>
              <a:rPr lang="en-US" dirty="0"/>
              <a:t>Web Design </a:t>
            </a:r>
          </a:p>
        </p:txBody>
      </p:sp>
      <p:sp>
        <p:nvSpPr>
          <p:cNvPr id="16" name="Text Placeholder 15">
            <a:extLst>
              <a:ext uri="{FF2B5EF4-FFF2-40B4-BE49-F238E27FC236}">
                <a16:creationId xmlns:a16="http://schemas.microsoft.com/office/drawing/2014/main" id="{820792B4-5A57-43A7-8C75-3B4261EE86DE}"/>
              </a:ext>
            </a:extLst>
          </p:cNvPr>
          <p:cNvSpPr>
            <a:spLocks noGrp="1"/>
          </p:cNvSpPr>
          <p:nvPr>
            <p:ph type="body" sz="quarter" idx="38"/>
          </p:nvPr>
        </p:nvSpPr>
        <p:spPr/>
        <p:txBody>
          <a:bodyPr/>
          <a:lstStyle/>
          <a:p>
            <a:r>
              <a:rPr lang="en-US" dirty="0"/>
              <a:t>Html and Java scripts used in the design work</a:t>
            </a:r>
            <a:endParaRPr lang="en-US" noProof="1"/>
          </a:p>
          <a:p>
            <a:endParaRPr lang="en-US" dirty="0"/>
          </a:p>
        </p:txBody>
      </p:sp>
      <p:pic>
        <p:nvPicPr>
          <p:cNvPr id="49" name="Picture Placeholder 48" descr="Bar chart">
            <a:extLst>
              <a:ext uri="{FF2B5EF4-FFF2-40B4-BE49-F238E27FC236}">
                <a16:creationId xmlns:a16="http://schemas.microsoft.com/office/drawing/2014/main" id="{B216FC82-4CDA-4982-85CF-C693A432A28E}"/>
              </a:ext>
            </a:extLst>
          </p:cNvPr>
          <p:cNvPicPr>
            <a:picLocks noGrp="1" noChangeAspect="1"/>
          </p:cNvPicPr>
          <p:nvPr>
            <p:ph type="pic" sz="quarter" idx="50"/>
          </p:nvPr>
        </p:nvPicPr>
        <p:blipFill>
          <a:blip r:embed="rId11" cstate="screen">
            <a:biLevel thresh="25000"/>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a:fillRect/>
          </a:stretch>
        </p:blipFill>
        <p:spPr>
          <a:xfrm>
            <a:off x="10075850" y="2692023"/>
            <a:ext cx="621792" cy="621792"/>
          </a:xfrm>
        </p:spPr>
      </p:pic>
      <p:sp>
        <p:nvSpPr>
          <p:cNvPr id="18" name="Text Placeholder 17">
            <a:extLst>
              <a:ext uri="{FF2B5EF4-FFF2-40B4-BE49-F238E27FC236}">
                <a16:creationId xmlns:a16="http://schemas.microsoft.com/office/drawing/2014/main" id="{448350F0-9CCA-4F7C-98E8-BC7969FD399D}"/>
              </a:ext>
            </a:extLst>
          </p:cNvPr>
          <p:cNvSpPr>
            <a:spLocks noGrp="1"/>
          </p:cNvSpPr>
          <p:nvPr>
            <p:ph type="body" sz="quarter" idx="39"/>
          </p:nvPr>
        </p:nvSpPr>
        <p:spPr/>
        <p:txBody>
          <a:bodyPr/>
          <a:lstStyle/>
          <a:p>
            <a:r>
              <a:rPr lang="en-US" dirty="0"/>
              <a:t>Data Comparison</a:t>
            </a:r>
          </a:p>
        </p:txBody>
      </p:sp>
      <p:sp>
        <p:nvSpPr>
          <p:cNvPr id="19" name="Text Placeholder 18">
            <a:extLst>
              <a:ext uri="{FF2B5EF4-FFF2-40B4-BE49-F238E27FC236}">
                <a16:creationId xmlns:a16="http://schemas.microsoft.com/office/drawing/2014/main" id="{4FD8E4F9-1B84-4707-95BE-9EC53D7ACB9D}"/>
              </a:ext>
            </a:extLst>
          </p:cNvPr>
          <p:cNvSpPr>
            <a:spLocks noGrp="1"/>
          </p:cNvSpPr>
          <p:nvPr>
            <p:ph type="body" sz="quarter" idx="40"/>
          </p:nvPr>
        </p:nvSpPr>
        <p:spPr/>
        <p:txBody>
          <a:bodyPr/>
          <a:lstStyle/>
          <a:p>
            <a:r>
              <a:rPr lang="en-US" dirty="0"/>
              <a:t>Plotting data to show the trends for decision making</a:t>
            </a:r>
            <a:endParaRPr lang="en-US" noProof="1"/>
          </a:p>
          <a:p>
            <a:endParaRPr lang="en-US" dirty="0"/>
          </a:p>
        </p:txBody>
      </p:sp>
      <p:sp>
        <p:nvSpPr>
          <p:cNvPr id="32" name="Slide Number Placeholder 31">
            <a:extLst>
              <a:ext uri="{FF2B5EF4-FFF2-40B4-BE49-F238E27FC236}">
                <a16:creationId xmlns:a16="http://schemas.microsoft.com/office/drawing/2014/main" id="{E612258B-809C-4937-88CC-45880B3C8264}"/>
              </a:ext>
            </a:extLst>
          </p:cNvPr>
          <p:cNvSpPr>
            <a:spLocks noGrp="1"/>
          </p:cNvSpPr>
          <p:nvPr>
            <p:ph type="sldNum" sz="quarter" idx="52"/>
          </p:nvPr>
        </p:nvSpPr>
        <p:spPr/>
        <p:txBody>
          <a:bodyPr/>
          <a:lstStyle/>
          <a:p>
            <a:fld id="{B67B645E-C5E5-4727-B977-D372A0AA71D9}" type="slidenum">
              <a:rPr lang="en-US" smtClean="0"/>
              <a:pPr/>
              <a:t>3</a:t>
            </a:fld>
            <a:endParaRPr lang="en-US" dirty="0"/>
          </a:p>
        </p:txBody>
      </p:sp>
    </p:spTree>
    <p:extLst>
      <p:ext uri="{BB962C8B-B14F-4D97-AF65-F5344CB8AC3E}">
        <p14:creationId xmlns:p14="http://schemas.microsoft.com/office/powerpoint/2010/main" val="27126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2AC9A-0FD0-4DA8-99B4-C440A1D15DA4}"/>
              </a:ext>
            </a:extLst>
          </p:cNvPr>
          <p:cNvSpPr>
            <a:spLocks noGrp="1"/>
          </p:cNvSpPr>
          <p:nvPr>
            <p:ph type="ctrTitle"/>
          </p:nvPr>
        </p:nvSpPr>
        <p:spPr bwMode="gray">
          <a:xfrm>
            <a:off x="7859468" y="1434059"/>
            <a:ext cx="3863221" cy="720000"/>
          </a:xfrm>
        </p:spPr>
        <p:txBody>
          <a:bodyPr/>
          <a:lstStyle/>
          <a:p>
            <a:pPr algn="ctr"/>
            <a:r>
              <a:rPr lang="en-GB" sz="4800" b="0" i="0" dirty="0">
                <a:effectLst/>
                <a:latin typeface="Lato" panose="020F0502020204030203" pitchFamily="34" charset="0"/>
              </a:rPr>
              <a:t>Background</a:t>
            </a:r>
          </a:p>
        </p:txBody>
      </p:sp>
      <p:sp>
        <p:nvSpPr>
          <p:cNvPr id="4" name="Subtitle 3">
            <a:extLst>
              <a:ext uri="{FF2B5EF4-FFF2-40B4-BE49-F238E27FC236}">
                <a16:creationId xmlns:a16="http://schemas.microsoft.com/office/drawing/2014/main" id="{F28FED25-4DDC-4D72-A54E-3E227B420317}"/>
              </a:ext>
            </a:extLst>
          </p:cNvPr>
          <p:cNvSpPr>
            <a:spLocks noGrp="1"/>
          </p:cNvSpPr>
          <p:nvPr>
            <p:ph type="subTitle" idx="1"/>
          </p:nvPr>
        </p:nvSpPr>
        <p:spPr bwMode="gray">
          <a:xfrm>
            <a:off x="7859469" y="2774373"/>
            <a:ext cx="3863221" cy="2349171"/>
          </a:xfrm>
        </p:spPr>
        <p:txBody>
          <a:bodyPr/>
          <a:lstStyle/>
          <a:p>
            <a:pPr algn="l"/>
            <a:r>
              <a:rPr lang="en-GB" sz="1400" b="0" i="0" dirty="0">
                <a:effectLst/>
                <a:latin typeface="Lato" panose="020F0502020204030203" pitchFamily="34" charset="0"/>
              </a:rPr>
              <a:t>While property prices are still in an upward trajectory, should owners sell now or when prices peak? Property in Canberra hasn’t seen such a sharp rise in price for a while. Last year, as one of the best performing cities in Australia, asking prices for homes in Canberra rose by 3.6% and units by 2.2% towards the end of 2020 – however with certain big changes impacting the property market country-wide – who knows what they’ll do this year. The Canberran market is particularly well-rounded because we’ve managed to sharply increase the number of people moving to the ACT, looking to experience the fantastic quality of life living in the “Bush Capital” has to offer. This is thanks to some savvy marketing from the CBR Group, and as we all know is greatly boosted by our strong Public Service sector.</a:t>
            </a:r>
            <a:r>
              <a:rPr lang="en-US" sz="1400" noProof="1"/>
              <a:t>.</a:t>
            </a:r>
          </a:p>
        </p:txBody>
      </p:sp>
      <p:pic>
        <p:nvPicPr>
          <p:cNvPr id="27" name="Picture Placeholder 26" descr="Teacher">
            <a:extLst>
              <a:ext uri="{FF2B5EF4-FFF2-40B4-BE49-F238E27FC236}">
                <a16:creationId xmlns:a16="http://schemas.microsoft.com/office/drawing/2014/main" id="{EF145220-68FE-4BC3-8DF6-074CABEAC097}"/>
              </a:ext>
            </a:extLst>
          </p:cNvPr>
          <p:cNvPicPr>
            <a:picLocks noGrp="1" noChangeAspect="1"/>
          </p:cNvPicPr>
          <p:nvPr>
            <p:ph type="pic" sz="quarter" idx="45"/>
          </p:nvPr>
        </p:nvPicPr>
        <p:blipFill>
          <a:blip r:embed="rId3" cstate="screen">
            <a:biLevel thresh="25000"/>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6" name="Text Placeholder 5">
            <a:extLst>
              <a:ext uri="{FF2B5EF4-FFF2-40B4-BE49-F238E27FC236}">
                <a16:creationId xmlns:a16="http://schemas.microsoft.com/office/drawing/2014/main" id="{1D5F34C1-576F-4BF7-8C9C-D507F213AE68}"/>
              </a:ext>
            </a:extLst>
          </p:cNvPr>
          <p:cNvSpPr>
            <a:spLocks noGrp="1"/>
          </p:cNvSpPr>
          <p:nvPr>
            <p:ph type="body" sz="quarter" idx="17"/>
          </p:nvPr>
        </p:nvSpPr>
        <p:spPr>
          <a:xfrm>
            <a:off x="469310" y="4256094"/>
            <a:ext cx="1620000" cy="360000"/>
          </a:xfrm>
        </p:spPr>
        <p:txBody>
          <a:bodyPr/>
          <a:lstStyle/>
          <a:p>
            <a:r>
              <a:rPr lang="en-US" dirty="0"/>
              <a:t>Question?</a:t>
            </a:r>
          </a:p>
        </p:txBody>
      </p:sp>
      <p:sp>
        <p:nvSpPr>
          <p:cNvPr id="7" name="Text Placeholder 6">
            <a:extLst>
              <a:ext uri="{FF2B5EF4-FFF2-40B4-BE49-F238E27FC236}">
                <a16:creationId xmlns:a16="http://schemas.microsoft.com/office/drawing/2014/main" id="{FBE93992-F65E-48D7-971D-FA51E969BEFE}"/>
              </a:ext>
            </a:extLst>
          </p:cNvPr>
          <p:cNvSpPr>
            <a:spLocks noGrp="1"/>
          </p:cNvSpPr>
          <p:nvPr>
            <p:ph type="body" sz="quarter" idx="18"/>
          </p:nvPr>
        </p:nvSpPr>
        <p:spPr>
          <a:xfrm>
            <a:off x="431800" y="4756649"/>
            <a:ext cx="1620000" cy="1218124"/>
          </a:xfrm>
        </p:spPr>
        <p:txBody>
          <a:bodyPr/>
          <a:lstStyle/>
          <a:p>
            <a:r>
              <a:rPr lang="en-GB" b="0" i="0" dirty="0">
                <a:solidFill>
                  <a:srgbClr val="777777"/>
                </a:solidFill>
                <a:effectLst/>
                <a:latin typeface="Lato" panose="020F0502020204030203" pitchFamily="34" charset="0"/>
              </a:rPr>
              <a:t>While property prices are still in an upward trajectory, should owners sell now or when prices peak?</a:t>
            </a:r>
            <a:endParaRPr lang="en-US" dirty="0"/>
          </a:p>
        </p:txBody>
      </p:sp>
      <p:pic>
        <p:nvPicPr>
          <p:cNvPr id="29" name="Picture Placeholder 28" descr="Lecturer">
            <a:extLst>
              <a:ext uri="{FF2B5EF4-FFF2-40B4-BE49-F238E27FC236}">
                <a16:creationId xmlns:a16="http://schemas.microsoft.com/office/drawing/2014/main" id="{344FCB42-636B-4918-8866-D50ACA206D8C}"/>
              </a:ext>
            </a:extLst>
          </p:cNvPr>
          <p:cNvPicPr>
            <a:picLocks noGrp="1" noChangeAspect="1"/>
          </p:cNvPicPr>
          <p:nvPr>
            <p:ph type="pic" sz="quarter" idx="47"/>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8" name="Text Placeholder 7">
            <a:extLst>
              <a:ext uri="{FF2B5EF4-FFF2-40B4-BE49-F238E27FC236}">
                <a16:creationId xmlns:a16="http://schemas.microsoft.com/office/drawing/2014/main" id="{8CB0B4A0-79F2-4CB5-BBB6-FEEBD8465250}"/>
              </a:ext>
            </a:extLst>
          </p:cNvPr>
          <p:cNvSpPr>
            <a:spLocks noGrp="1"/>
          </p:cNvSpPr>
          <p:nvPr>
            <p:ph type="body" sz="quarter" idx="33"/>
          </p:nvPr>
        </p:nvSpPr>
        <p:spPr/>
        <p:txBody>
          <a:bodyPr/>
          <a:lstStyle/>
          <a:p>
            <a:r>
              <a:rPr lang="en-US" dirty="0"/>
              <a:t>Question?</a:t>
            </a:r>
          </a:p>
        </p:txBody>
      </p:sp>
      <p:sp>
        <p:nvSpPr>
          <p:cNvPr id="9" name="Text Placeholder 8">
            <a:extLst>
              <a:ext uri="{FF2B5EF4-FFF2-40B4-BE49-F238E27FC236}">
                <a16:creationId xmlns:a16="http://schemas.microsoft.com/office/drawing/2014/main" id="{66810F29-B4A6-4A97-903D-F931D52ACA7F}"/>
              </a:ext>
            </a:extLst>
          </p:cNvPr>
          <p:cNvSpPr>
            <a:spLocks noGrp="1"/>
          </p:cNvSpPr>
          <p:nvPr>
            <p:ph type="body" sz="quarter" idx="34"/>
          </p:nvPr>
        </p:nvSpPr>
        <p:spPr/>
        <p:txBody>
          <a:bodyPr/>
          <a:lstStyle/>
          <a:p>
            <a:r>
              <a:rPr lang="en-GB" b="0" i="0" dirty="0">
                <a:solidFill>
                  <a:srgbClr val="777777"/>
                </a:solidFill>
                <a:effectLst/>
                <a:latin typeface="Lato" panose="020F0502020204030203" pitchFamily="34" charset="0"/>
              </a:rPr>
              <a:t> is 2021 really the best year to sell a house?</a:t>
            </a:r>
            <a:endParaRPr lang="en-US" dirty="0"/>
          </a:p>
        </p:txBody>
      </p:sp>
      <p:pic>
        <p:nvPicPr>
          <p:cNvPr id="31" name="Picture Placeholder 30" descr="Coins">
            <a:extLst>
              <a:ext uri="{FF2B5EF4-FFF2-40B4-BE49-F238E27FC236}">
                <a16:creationId xmlns:a16="http://schemas.microsoft.com/office/drawing/2014/main" id="{A1AA205C-54CC-4A28-9B43-520D5A97DD74}"/>
              </a:ext>
            </a:extLst>
          </p:cNvPr>
          <p:cNvPicPr>
            <a:picLocks noGrp="1" noChangeAspect="1"/>
          </p:cNvPicPr>
          <p:nvPr>
            <p:ph type="pic" sz="quarter" idx="48"/>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sp>
        <p:nvSpPr>
          <p:cNvPr id="10" name="Text Placeholder 9">
            <a:extLst>
              <a:ext uri="{FF2B5EF4-FFF2-40B4-BE49-F238E27FC236}">
                <a16:creationId xmlns:a16="http://schemas.microsoft.com/office/drawing/2014/main" id="{68053976-DF5A-4CE2-94FB-5F70C9064260}"/>
              </a:ext>
            </a:extLst>
          </p:cNvPr>
          <p:cNvSpPr>
            <a:spLocks noGrp="1"/>
          </p:cNvSpPr>
          <p:nvPr>
            <p:ph type="body" sz="quarter" idx="35"/>
          </p:nvPr>
        </p:nvSpPr>
        <p:spPr/>
        <p:txBody>
          <a:bodyPr/>
          <a:lstStyle/>
          <a:p>
            <a:r>
              <a:rPr lang="en-US" dirty="0"/>
              <a:t>Questions?</a:t>
            </a:r>
          </a:p>
        </p:txBody>
      </p:sp>
      <p:sp>
        <p:nvSpPr>
          <p:cNvPr id="11" name="Text Placeholder 10">
            <a:extLst>
              <a:ext uri="{FF2B5EF4-FFF2-40B4-BE49-F238E27FC236}">
                <a16:creationId xmlns:a16="http://schemas.microsoft.com/office/drawing/2014/main" id="{89256EF6-3CDE-4ADE-8753-BF5040E3C65B}"/>
              </a:ext>
            </a:extLst>
          </p:cNvPr>
          <p:cNvSpPr>
            <a:spLocks noGrp="1"/>
          </p:cNvSpPr>
          <p:nvPr>
            <p:ph type="body" sz="quarter" idx="36"/>
          </p:nvPr>
        </p:nvSpPr>
        <p:spPr/>
        <p:txBody>
          <a:bodyPr/>
          <a:lstStyle/>
          <a:p>
            <a:r>
              <a:rPr lang="en-GB" b="0" i="0" dirty="0">
                <a:solidFill>
                  <a:srgbClr val="777777"/>
                </a:solidFill>
                <a:effectLst/>
                <a:latin typeface="Lato" panose="020F0502020204030203" pitchFamily="34" charset="0"/>
              </a:rPr>
              <a:t>Benefits of selling your property in 2021?</a:t>
            </a:r>
            <a:endParaRPr lang="en-US" dirty="0"/>
          </a:p>
        </p:txBody>
      </p:sp>
      <p:sp>
        <p:nvSpPr>
          <p:cNvPr id="88" name="Slide Number Placeholder 87">
            <a:extLst>
              <a:ext uri="{FF2B5EF4-FFF2-40B4-BE49-F238E27FC236}">
                <a16:creationId xmlns:a16="http://schemas.microsoft.com/office/drawing/2014/main" id="{FAFF03E5-FC39-4375-8BD9-53A0FD781CB7}"/>
              </a:ext>
            </a:extLst>
          </p:cNvPr>
          <p:cNvSpPr>
            <a:spLocks noGrp="1"/>
          </p:cNvSpPr>
          <p:nvPr>
            <p:ph type="sldNum" sz="quarter" idx="50"/>
          </p:nvPr>
        </p:nvSpPr>
        <p:spPr/>
        <p:txBody>
          <a:bodyPr/>
          <a:lstStyle/>
          <a:p>
            <a:pPr algn="ctr"/>
            <a:fld id="{B67B645E-C5E5-4727-B977-D372A0AA71D9}" type="slidenum">
              <a:rPr lang="en-US" smtClean="0"/>
              <a:pPr algn="ctr"/>
              <a:t>4</a:t>
            </a:fld>
            <a:endParaRPr lang="en-US" dirty="0"/>
          </a:p>
        </p:txBody>
      </p:sp>
    </p:spTree>
    <p:extLst>
      <p:ext uri="{BB962C8B-B14F-4D97-AF65-F5344CB8AC3E}">
        <p14:creationId xmlns:p14="http://schemas.microsoft.com/office/powerpoint/2010/main" val="3378458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196A-A76D-47F1-A8FB-7438D050CE4B}"/>
              </a:ext>
            </a:extLst>
          </p:cNvPr>
          <p:cNvSpPr>
            <a:spLocks noGrp="1"/>
          </p:cNvSpPr>
          <p:nvPr>
            <p:ph type="title"/>
          </p:nvPr>
        </p:nvSpPr>
        <p:spPr/>
        <p:txBody>
          <a:bodyPr/>
          <a:lstStyle/>
          <a:p>
            <a:r>
              <a:rPr lang="en-US" dirty="0"/>
              <a:t>Data Cleaning</a:t>
            </a:r>
          </a:p>
        </p:txBody>
      </p:sp>
      <p:sp>
        <p:nvSpPr>
          <p:cNvPr id="8" name="Content Placeholder 7">
            <a:extLst>
              <a:ext uri="{FF2B5EF4-FFF2-40B4-BE49-F238E27FC236}">
                <a16:creationId xmlns:a16="http://schemas.microsoft.com/office/drawing/2014/main" id="{AD5B11C5-EB75-4884-ADDC-73EA04FE9FCE}"/>
              </a:ext>
            </a:extLst>
          </p:cNvPr>
          <p:cNvSpPr>
            <a:spLocks noGrp="1"/>
          </p:cNvSpPr>
          <p:nvPr>
            <p:ph idx="1"/>
          </p:nvPr>
        </p:nvSpPr>
        <p:spPr/>
        <p:txBody>
          <a:bodyPr/>
          <a:lstStyle/>
          <a:p>
            <a:r>
              <a:rPr lang="en-US" sz="2400" b="1" dirty="0"/>
              <a:t>Finding Data</a:t>
            </a:r>
            <a:br>
              <a:rPr lang="en-US" dirty="0"/>
            </a:br>
            <a:r>
              <a:rPr lang="en-US" dirty="0"/>
              <a:t>Looking for sufficient details </a:t>
            </a:r>
          </a:p>
        </p:txBody>
      </p:sp>
      <p:sp>
        <p:nvSpPr>
          <p:cNvPr id="5" name="Content Placeholder 4">
            <a:extLst>
              <a:ext uri="{FF2B5EF4-FFF2-40B4-BE49-F238E27FC236}">
                <a16:creationId xmlns:a16="http://schemas.microsoft.com/office/drawing/2014/main" id="{A444DFB7-7E28-41B4-9BF9-BE436E0FC9E8}"/>
              </a:ext>
            </a:extLst>
          </p:cNvPr>
          <p:cNvSpPr>
            <a:spLocks noGrp="1"/>
          </p:cNvSpPr>
          <p:nvPr>
            <p:ph idx="14"/>
          </p:nvPr>
        </p:nvSpPr>
        <p:spPr/>
        <p:txBody>
          <a:bodyPr/>
          <a:lstStyle/>
          <a:p>
            <a:endParaRPr lang="en-US" dirty="0"/>
          </a:p>
          <a:p>
            <a:endParaRPr lang="en-US" dirty="0"/>
          </a:p>
        </p:txBody>
      </p:sp>
      <p:sp>
        <p:nvSpPr>
          <p:cNvPr id="9" name="Content Placeholder 8">
            <a:extLst>
              <a:ext uri="{FF2B5EF4-FFF2-40B4-BE49-F238E27FC236}">
                <a16:creationId xmlns:a16="http://schemas.microsoft.com/office/drawing/2014/main" id="{C1931C4D-A892-4FF3-8E0D-09189255CCF9}"/>
              </a:ext>
            </a:extLst>
          </p:cNvPr>
          <p:cNvSpPr>
            <a:spLocks noGrp="1"/>
          </p:cNvSpPr>
          <p:nvPr>
            <p:ph idx="17"/>
          </p:nvPr>
        </p:nvSpPr>
        <p:spPr/>
        <p:txBody>
          <a:bodyPr/>
          <a:lstStyle/>
          <a:p>
            <a:r>
              <a:rPr lang="en-US" sz="2400" b="1" dirty="0"/>
              <a:t>Cleaning Data</a:t>
            </a:r>
            <a:br>
              <a:rPr lang="en-US" dirty="0"/>
            </a:br>
            <a:r>
              <a:rPr lang="en-US" dirty="0"/>
              <a:t>Deciding what data to focus on</a:t>
            </a:r>
          </a:p>
        </p:txBody>
      </p:sp>
      <p:sp>
        <p:nvSpPr>
          <p:cNvPr id="6" name="Content Placeholder 5">
            <a:extLst>
              <a:ext uri="{FF2B5EF4-FFF2-40B4-BE49-F238E27FC236}">
                <a16:creationId xmlns:a16="http://schemas.microsoft.com/office/drawing/2014/main" id="{8F1F20C0-022B-4E7D-BF64-E9B2AFE01D1E}"/>
              </a:ext>
            </a:extLst>
          </p:cNvPr>
          <p:cNvSpPr>
            <a:spLocks noGrp="1"/>
          </p:cNvSpPr>
          <p:nvPr>
            <p:ph idx="15"/>
          </p:nvPr>
        </p:nvSpPr>
        <p:spPr/>
        <p:txBody>
          <a:bodyPr/>
          <a:lstStyle/>
          <a:p>
            <a:endParaRPr lang="en-US" dirty="0"/>
          </a:p>
          <a:p>
            <a:endParaRPr lang="en-US" dirty="0"/>
          </a:p>
        </p:txBody>
      </p:sp>
      <p:sp>
        <p:nvSpPr>
          <p:cNvPr id="10" name="Content Placeholder 9">
            <a:extLst>
              <a:ext uri="{FF2B5EF4-FFF2-40B4-BE49-F238E27FC236}">
                <a16:creationId xmlns:a16="http://schemas.microsoft.com/office/drawing/2014/main" id="{09A5516D-8C31-4428-AF93-D3D26BBCBCDF}"/>
              </a:ext>
            </a:extLst>
          </p:cNvPr>
          <p:cNvSpPr>
            <a:spLocks noGrp="1"/>
          </p:cNvSpPr>
          <p:nvPr>
            <p:ph idx="18"/>
          </p:nvPr>
        </p:nvSpPr>
        <p:spPr/>
        <p:txBody>
          <a:bodyPr/>
          <a:lstStyle/>
          <a:p>
            <a:r>
              <a:rPr lang="en-US" sz="2400" b="1" dirty="0"/>
              <a:t>Importing Data</a:t>
            </a:r>
            <a:br>
              <a:rPr lang="en-US" dirty="0"/>
            </a:br>
            <a:r>
              <a:rPr lang="en-US" dirty="0"/>
              <a:t>PANDAS, SQL, VS Code</a:t>
            </a:r>
          </a:p>
        </p:txBody>
      </p:sp>
      <p:pic>
        <p:nvPicPr>
          <p:cNvPr id="20" name="Content Placeholder 19">
            <a:extLst>
              <a:ext uri="{FF2B5EF4-FFF2-40B4-BE49-F238E27FC236}">
                <a16:creationId xmlns:a16="http://schemas.microsoft.com/office/drawing/2014/main" id="{D05E5C5C-69FA-DE87-E0B5-58E3F4E75977}"/>
              </a:ext>
            </a:extLst>
          </p:cNvPr>
          <p:cNvPicPr>
            <a:picLocks noGrp="1" noChangeAspect="1"/>
          </p:cNvPicPr>
          <p:nvPr>
            <p:ph idx="16"/>
          </p:nvPr>
        </p:nvPicPr>
        <p:blipFill>
          <a:blip r:embed="rId3"/>
          <a:stretch>
            <a:fillRect/>
          </a:stretch>
        </p:blipFill>
        <p:spPr>
          <a:xfrm>
            <a:off x="9439048" y="2703222"/>
            <a:ext cx="1777564" cy="1584000"/>
          </a:xfrm>
        </p:spPr>
      </p:pic>
      <p:sp>
        <p:nvSpPr>
          <p:cNvPr id="11" name="Slide Number Placeholder 10">
            <a:extLst>
              <a:ext uri="{FF2B5EF4-FFF2-40B4-BE49-F238E27FC236}">
                <a16:creationId xmlns:a16="http://schemas.microsoft.com/office/drawing/2014/main" id="{06F0AC6A-5FB2-4428-B693-24FC5DD0F206}"/>
              </a:ext>
            </a:extLst>
          </p:cNvPr>
          <p:cNvSpPr>
            <a:spLocks noGrp="1"/>
          </p:cNvSpPr>
          <p:nvPr>
            <p:ph type="sldNum" sz="quarter" idx="20"/>
          </p:nvPr>
        </p:nvSpPr>
        <p:spPr/>
        <p:txBody>
          <a:bodyPr/>
          <a:lstStyle/>
          <a:p>
            <a:fld id="{B67B645E-C5E5-4727-B977-D372A0AA71D9}" type="slidenum">
              <a:rPr lang="en-US" smtClean="0"/>
              <a:pPr/>
              <a:t>5</a:t>
            </a:fld>
            <a:endParaRPr lang="en-US" dirty="0"/>
          </a:p>
        </p:txBody>
      </p:sp>
      <p:pic>
        <p:nvPicPr>
          <p:cNvPr id="12" name="Picture 11">
            <a:extLst>
              <a:ext uri="{FF2B5EF4-FFF2-40B4-BE49-F238E27FC236}">
                <a16:creationId xmlns:a16="http://schemas.microsoft.com/office/drawing/2014/main" id="{FBCE4EE1-80FA-9CBC-57F7-140949DD380F}"/>
              </a:ext>
            </a:extLst>
          </p:cNvPr>
          <p:cNvPicPr>
            <a:picLocks noChangeAspect="1"/>
          </p:cNvPicPr>
          <p:nvPr/>
        </p:nvPicPr>
        <p:blipFill>
          <a:blip r:embed="rId4"/>
          <a:stretch>
            <a:fillRect/>
          </a:stretch>
        </p:blipFill>
        <p:spPr>
          <a:xfrm>
            <a:off x="576490" y="2703222"/>
            <a:ext cx="2951018" cy="2864555"/>
          </a:xfrm>
          <a:prstGeom prst="rect">
            <a:avLst/>
          </a:prstGeom>
        </p:spPr>
      </p:pic>
      <p:pic>
        <p:nvPicPr>
          <p:cNvPr id="16" name="Picture 15">
            <a:extLst>
              <a:ext uri="{FF2B5EF4-FFF2-40B4-BE49-F238E27FC236}">
                <a16:creationId xmlns:a16="http://schemas.microsoft.com/office/drawing/2014/main" id="{461630A8-E245-6E75-A38E-1CA22E0FE78E}"/>
              </a:ext>
            </a:extLst>
          </p:cNvPr>
          <p:cNvPicPr>
            <a:picLocks noChangeAspect="1"/>
          </p:cNvPicPr>
          <p:nvPr/>
        </p:nvPicPr>
        <p:blipFill>
          <a:blip r:embed="rId5"/>
          <a:stretch>
            <a:fillRect/>
          </a:stretch>
        </p:blipFill>
        <p:spPr>
          <a:xfrm>
            <a:off x="4503964" y="2642687"/>
            <a:ext cx="3099093" cy="3155440"/>
          </a:xfrm>
          <a:prstGeom prst="rect">
            <a:avLst/>
          </a:prstGeom>
        </p:spPr>
      </p:pic>
      <p:pic>
        <p:nvPicPr>
          <p:cNvPr id="18" name="Picture 17">
            <a:extLst>
              <a:ext uri="{FF2B5EF4-FFF2-40B4-BE49-F238E27FC236}">
                <a16:creationId xmlns:a16="http://schemas.microsoft.com/office/drawing/2014/main" id="{D688876A-1926-4F1D-182A-E4C58956DE36}"/>
              </a:ext>
            </a:extLst>
          </p:cNvPr>
          <p:cNvPicPr>
            <a:picLocks noChangeAspect="1"/>
          </p:cNvPicPr>
          <p:nvPr/>
        </p:nvPicPr>
        <p:blipFill>
          <a:blip r:embed="rId6"/>
          <a:stretch>
            <a:fillRect/>
          </a:stretch>
        </p:blipFill>
        <p:spPr>
          <a:xfrm>
            <a:off x="8971457" y="4314223"/>
            <a:ext cx="2552062" cy="1765115"/>
          </a:xfrm>
          <a:prstGeom prst="rect">
            <a:avLst/>
          </a:prstGeom>
        </p:spPr>
      </p:pic>
    </p:spTree>
    <p:extLst>
      <p:ext uri="{BB962C8B-B14F-4D97-AF65-F5344CB8AC3E}">
        <p14:creationId xmlns:p14="http://schemas.microsoft.com/office/powerpoint/2010/main" val="1601389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0"/>
              </a:schemeClr>
            </a:gs>
            <a:gs pos="100000">
              <a:schemeClr val="accent3">
                <a:lumMod val="75000"/>
              </a:schemeClr>
            </a:gs>
          </a:gsLst>
          <a:path path="circle">
            <a:fillToRect t="100000" r="100000"/>
          </a:path>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2AC071-0624-430C-AEB0-AD3EBFC1CD1D}"/>
              </a:ext>
            </a:extLst>
          </p:cNvPr>
          <p:cNvSpPr>
            <a:spLocks noGrp="1"/>
          </p:cNvSpPr>
          <p:nvPr>
            <p:ph type="ctrTitle"/>
          </p:nvPr>
        </p:nvSpPr>
        <p:spPr>
          <a:xfrm>
            <a:off x="7651012" y="947452"/>
            <a:ext cx="3863221" cy="1258052"/>
          </a:xfrm>
        </p:spPr>
        <p:txBody>
          <a:bodyPr/>
          <a:lstStyle/>
          <a:p>
            <a:pPr algn="ctr"/>
            <a:r>
              <a:rPr lang="en-US" dirty="0"/>
              <a:t>Web Design</a:t>
            </a:r>
          </a:p>
        </p:txBody>
      </p:sp>
      <p:sp>
        <p:nvSpPr>
          <p:cNvPr id="5" name="Content Placeholder 4">
            <a:extLst>
              <a:ext uri="{FF2B5EF4-FFF2-40B4-BE49-F238E27FC236}">
                <a16:creationId xmlns:a16="http://schemas.microsoft.com/office/drawing/2014/main" id="{5F606456-BEB8-424C-8C7C-E9B311D7C337}"/>
              </a:ext>
            </a:extLst>
          </p:cNvPr>
          <p:cNvSpPr>
            <a:spLocks noGrp="1"/>
          </p:cNvSpPr>
          <p:nvPr>
            <p:ph idx="1"/>
          </p:nvPr>
        </p:nvSpPr>
        <p:spPr>
          <a:xfrm>
            <a:off x="7578276" y="2493819"/>
            <a:ext cx="3863221" cy="2773634"/>
          </a:xfrm>
        </p:spPr>
        <p:txBody>
          <a:bodyPr/>
          <a:lstStyle/>
          <a:p>
            <a:pPr algn="l"/>
            <a:r>
              <a:rPr lang="en-US" noProof="1"/>
              <a:t>- Home </a:t>
            </a:r>
          </a:p>
          <a:p>
            <a:pPr algn="l"/>
            <a:r>
              <a:rPr lang="en-US" noProof="1"/>
              <a:t>- Data Comparison</a:t>
            </a:r>
          </a:p>
          <a:p>
            <a:pPr algn="l"/>
            <a:r>
              <a:rPr lang="en-US" noProof="1"/>
              <a:t>- Location View</a:t>
            </a:r>
          </a:p>
          <a:p>
            <a:pPr algn="l"/>
            <a:r>
              <a:rPr lang="en-US" noProof="1"/>
              <a:t>- Data Set </a:t>
            </a:r>
          </a:p>
          <a:p>
            <a:pPr algn="l"/>
            <a:r>
              <a:rPr lang="en-US" noProof="1"/>
              <a:t>- Data Source Link  </a:t>
            </a:r>
          </a:p>
        </p:txBody>
      </p:sp>
      <p:sp>
        <p:nvSpPr>
          <p:cNvPr id="2" name="Slide Number Placeholder 1">
            <a:extLst>
              <a:ext uri="{FF2B5EF4-FFF2-40B4-BE49-F238E27FC236}">
                <a16:creationId xmlns:a16="http://schemas.microsoft.com/office/drawing/2014/main" id="{14946B59-7B49-4180-9B48-FAC9C2BDF7A4}"/>
              </a:ext>
            </a:extLst>
          </p:cNvPr>
          <p:cNvSpPr>
            <a:spLocks noGrp="1"/>
          </p:cNvSpPr>
          <p:nvPr>
            <p:ph type="sldNum" sz="quarter" idx="15"/>
          </p:nvPr>
        </p:nvSpPr>
        <p:spPr/>
        <p:txBody>
          <a:bodyPr/>
          <a:lstStyle/>
          <a:p>
            <a:fld id="{B67B645E-C5E5-4727-B977-D372A0AA71D9}" type="slidenum">
              <a:rPr lang="en-US" smtClean="0"/>
              <a:pPr/>
              <a:t>6</a:t>
            </a:fld>
            <a:endParaRPr lang="en-US" dirty="0"/>
          </a:p>
        </p:txBody>
      </p:sp>
      <p:sp>
        <p:nvSpPr>
          <p:cNvPr id="6" name="Picture Placeholder 5">
            <a:extLst>
              <a:ext uri="{FF2B5EF4-FFF2-40B4-BE49-F238E27FC236}">
                <a16:creationId xmlns:a16="http://schemas.microsoft.com/office/drawing/2014/main" id="{EE210077-88AF-7237-2276-55F219F71DF8}"/>
              </a:ext>
            </a:extLst>
          </p:cNvPr>
          <p:cNvSpPr>
            <a:spLocks noGrp="1"/>
          </p:cNvSpPr>
          <p:nvPr>
            <p:ph type="pic" sz="quarter" idx="13"/>
          </p:nvPr>
        </p:nvSpPr>
        <p:spPr/>
      </p:sp>
      <p:pic>
        <p:nvPicPr>
          <p:cNvPr id="8" name="Picture 7">
            <a:extLst>
              <a:ext uri="{FF2B5EF4-FFF2-40B4-BE49-F238E27FC236}">
                <a16:creationId xmlns:a16="http://schemas.microsoft.com/office/drawing/2014/main" id="{C97B8C12-50B0-639E-3702-8A5B406C9367}"/>
              </a:ext>
            </a:extLst>
          </p:cNvPr>
          <p:cNvPicPr>
            <a:picLocks noChangeAspect="1"/>
          </p:cNvPicPr>
          <p:nvPr/>
        </p:nvPicPr>
        <p:blipFill>
          <a:blip r:embed="rId3"/>
          <a:stretch>
            <a:fillRect/>
          </a:stretch>
        </p:blipFill>
        <p:spPr>
          <a:xfrm>
            <a:off x="-1" y="947452"/>
            <a:ext cx="5703889" cy="4320000"/>
          </a:xfrm>
          <a:prstGeom prst="rect">
            <a:avLst/>
          </a:prstGeom>
        </p:spPr>
      </p:pic>
    </p:spTree>
    <p:extLst>
      <p:ext uri="{BB962C8B-B14F-4D97-AF65-F5344CB8AC3E}">
        <p14:creationId xmlns:p14="http://schemas.microsoft.com/office/powerpoint/2010/main" val="1344647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1B054-7855-4114-9BCE-0130BF9C0105}"/>
              </a:ext>
            </a:extLst>
          </p:cNvPr>
          <p:cNvSpPr>
            <a:spLocks noGrp="1"/>
          </p:cNvSpPr>
          <p:nvPr>
            <p:ph type="title"/>
          </p:nvPr>
        </p:nvSpPr>
        <p:spPr/>
        <p:txBody>
          <a:bodyPr/>
          <a:lstStyle/>
          <a:p>
            <a:r>
              <a:rPr lang="en-US" dirty="0"/>
              <a:t>Data Comparison</a:t>
            </a:r>
          </a:p>
        </p:txBody>
      </p:sp>
      <p:sp>
        <p:nvSpPr>
          <p:cNvPr id="4" name="Text Placeholder 3">
            <a:extLst>
              <a:ext uri="{FF2B5EF4-FFF2-40B4-BE49-F238E27FC236}">
                <a16:creationId xmlns:a16="http://schemas.microsoft.com/office/drawing/2014/main" id="{A129710F-626E-47E6-9916-873AC71C7279}"/>
              </a:ext>
            </a:extLst>
          </p:cNvPr>
          <p:cNvSpPr>
            <a:spLocks noGrp="1"/>
          </p:cNvSpPr>
          <p:nvPr>
            <p:ph type="body" sz="quarter" idx="13"/>
          </p:nvPr>
        </p:nvSpPr>
        <p:spPr/>
        <p:txBody>
          <a:bodyPr/>
          <a:lstStyle/>
          <a:p>
            <a:r>
              <a:rPr lang="en-US" dirty="0"/>
              <a:t>Comparing total property type sold and average sold price 2019 v 2020</a:t>
            </a:r>
          </a:p>
        </p:txBody>
      </p:sp>
      <p:sp>
        <p:nvSpPr>
          <p:cNvPr id="5" name="Text Placeholder 4">
            <a:extLst>
              <a:ext uri="{FF2B5EF4-FFF2-40B4-BE49-F238E27FC236}">
                <a16:creationId xmlns:a16="http://schemas.microsoft.com/office/drawing/2014/main" id="{AC623989-3B52-4E3D-A635-D939C417B6D9}"/>
              </a:ext>
            </a:extLst>
          </p:cNvPr>
          <p:cNvSpPr>
            <a:spLocks noGrp="1"/>
          </p:cNvSpPr>
          <p:nvPr>
            <p:ph type="body" sz="quarter" idx="17"/>
          </p:nvPr>
        </p:nvSpPr>
        <p:spPr/>
        <p:txBody>
          <a:bodyPr/>
          <a:lstStyle/>
          <a:p>
            <a:r>
              <a:rPr lang="en-US"/>
              <a:t>Research</a:t>
            </a:r>
            <a:endParaRPr lang="en-US" dirty="0"/>
          </a:p>
        </p:txBody>
      </p:sp>
      <p:sp>
        <p:nvSpPr>
          <p:cNvPr id="6" name="Text Placeholder 5">
            <a:extLst>
              <a:ext uri="{FF2B5EF4-FFF2-40B4-BE49-F238E27FC236}">
                <a16:creationId xmlns:a16="http://schemas.microsoft.com/office/drawing/2014/main" id="{93B7F5F9-AC4C-4CA4-ABAB-271F6B44A017}"/>
              </a:ext>
            </a:extLst>
          </p:cNvPr>
          <p:cNvSpPr>
            <a:spLocks noGrp="1"/>
          </p:cNvSpPr>
          <p:nvPr>
            <p:ph type="body" sz="quarter" idx="18"/>
          </p:nvPr>
        </p:nvSpPr>
        <p:spPr/>
        <p:txBody>
          <a:bodyPr/>
          <a:lstStyle/>
          <a:p>
            <a:r>
              <a:rPr lang="en-US"/>
              <a:t>Lorem </a:t>
            </a:r>
            <a:r>
              <a:rPr lang="en-US" noProof="1"/>
              <a:t>ipsum dolor sit amet, consectetur adipiscing elit. </a:t>
            </a:r>
          </a:p>
          <a:p>
            <a:endParaRPr lang="en-US" dirty="0"/>
          </a:p>
        </p:txBody>
      </p:sp>
      <p:pic>
        <p:nvPicPr>
          <p:cNvPr id="23" name="Picture Placeholder 22" descr="Group">
            <a:extLst>
              <a:ext uri="{FF2B5EF4-FFF2-40B4-BE49-F238E27FC236}">
                <a16:creationId xmlns:a16="http://schemas.microsoft.com/office/drawing/2014/main" id="{E25DFC4C-7C37-49B1-B6A5-9145D8251251}"/>
              </a:ext>
            </a:extLst>
          </p:cNvPr>
          <p:cNvPicPr>
            <a:picLocks noGrp="1" noChangeAspect="1"/>
          </p:cNvPicPr>
          <p:nvPr>
            <p:ph type="pic" sz="quarter" idx="48"/>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7" name="Text Placeholder 6">
            <a:extLst>
              <a:ext uri="{FF2B5EF4-FFF2-40B4-BE49-F238E27FC236}">
                <a16:creationId xmlns:a16="http://schemas.microsoft.com/office/drawing/2014/main" id="{C1FE4ACF-78F8-4143-A8FF-BB1CAF035FCF}"/>
              </a:ext>
            </a:extLst>
          </p:cNvPr>
          <p:cNvSpPr>
            <a:spLocks noGrp="1"/>
          </p:cNvSpPr>
          <p:nvPr>
            <p:ph type="body" sz="quarter" idx="33"/>
          </p:nvPr>
        </p:nvSpPr>
        <p:spPr/>
        <p:txBody>
          <a:bodyPr/>
          <a:lstStyle/>
          <a:p>
            <a:r>
              <a:rPr lang="en-US"/>
              <a:t>Finance</a:t>
            </a:r>
            <a:endParaRPr lang="en-US" dirty="0"/>
          </a:p>
        </p:txBody>
      </p:sp>
      <p:sp>
        <p:nvSpPr>
          <p:cNvPr id="8" name="Text Placeholder 7">
            <a:extLst>
              <a:ext uri="{FF2B5EF4-FFF2-40B4-BE49-F238E27FC236}">
                <a16:creationId xmlns:a16="http://schemas.microsoft.com/office/drawing/2014/main" id="{A71739BB-184A-4F2F-A194-E2AC54472610}"/>
              </a:ext>
            </a:extLst>
          </p:cNvPr>
          <p:cNvSpPr>
            <a:spLocks noGrp="1"/>
          </p:cNvSpPr>
          <p:nvPr>
            <p:ph type="body" sz="quarter" idx="34"/>
          </p:nvPr>
        </p:nvSpPr>
        <p:spPr/>
        <p:txBody>
          <a:bodyPr/>
          <a:lstStyle/>
          <a:p>
            <a:r>
              <a:rPr lang="en-US"/>
              <a:t>Lorem </a:t>
            </a:r>
            <a:r>
              <a:rPr lang="en-US" noProof="1"/>
              <a:t>ipsum dolor sit amet, consectetur adipiscing elit. </a:t>
            </a:r>
          </a:p>
          <a:p>
            <a:endParaRPr lang="en-US" dirty="0"/>
          </a:p>
        </p:txBody>
      </p:sp>
      <p:pic>
        <p:nvPicPr>
          <p:cNvPr id="25" name="Picture Placeholder 24" descr="Repeat">
            <a:extLst>
              <a:ext uri="{FF2B5EF4-FFF2-40B4-BE49-F238E27FC236}">
                <a16:creationId xmlns:a16="http://schemas.microsoft.com/office/drawing/2014/main" id="{A959DDB7-1BF9-4963-9901-AE8A8DFB8302}"/>
              </a:ext>
            </a:extLst>
          </p:cNvPr>
          <p:cNvPicPr>
            <a:picLocks noGrp="1" noChangeAspect="1"/>
          </p:cNvPicPr>
          <p:nvPr>
            <p:ph type="pic" sz="quarter" idx="49"/>
          </p:nvPr>
        </p:nvPicPr>
        <p:blipFill>
          <a:blip r:embed="rId5">
            <a:biLevel thresh="25000"/>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Text Placeholder 8">
            <a:extLst>
              <a:ext uri="{FF2B5EF4-FFF2-40B4-BE49-F238E27FC236}">
                <a16:creationId xmlns:a16="http://schemas.microsoft.com/office/drawing/2014/main" id="{1F1C8737-2F2E-4041-B588-265FBBB08170}"/>
              </a:ext>
            </a:extLst>
          </p:cNvPr>
          <p:cNvSpPr>
            <a:spLocks noGrp="1"/>
          </p:cNvSpPr>
          <p:nvPr>
            <p:ph type="body" sz="quarter" idx="35"/>
          </p:nvPr>
        </p:nvSpPr>
        <p:spPr/>
        <p:txBody>
          <a:bodyPr/>
          <a:lstStyle/>
          <a:p>
            <a:r>
              <a:rPr lang="en-US"/>
              <a:t>Invest</a:t>
            </a:r>
            <a:endParaRPr lang="en-US" dirty="0"/>
          </a:p>
        </p:txBody>
      </p:sp>
      <p:sp>
        <p:nvSpPr>
          <p:cNvPr id="10" name="Text Placeholder 9">
            <a:extLst>
              <a:ext uri="{FF2B5EF4-FFF2-40B4-BE49-F238E27FC236}">
                <a16:creationId xmlns:a16="http://schemas.microsoft.com/office/drawing/2014/main" id="{76E85709-7A8D-448D-80D2-31C8C1E22A72}"/>
              </a:ext>
            </a:extLst>
          </p:cNvPr>
          <p:cNvSpPr>
            <a:spLocks noGrp="1"/>
          </p:cNvSpPr>
          <p:nvPr>
            <p:ph type="body" sz="quarter" idx="36"/>
          </p:nvPr>
        </p:nvSpPr>
        <p:spPr/>
        <p:txBody>
          <a:bodyPr/>
          <a:lstStyle/>
          <a:p>
            <a:r>
              <a:rPr lang="en-US"/>
              <a:t>Lorem </a:t>
            </a:r>
            <a:r>
              <a:rPr lang="en-US" noProof="1"/>
              <a:t>ipsum dolor sit amet, consectetur adipiscing elit. </a:t>
            </a:r>
          </a:p>
          <a:p>
            <a:endParaRPr lang="en-US" dirty="0"/>
          </a:p>
        </p:txBody>
      </p:sp>
      <p:sp>
        <p:nvSpPr>
          <p:cNvPr id="11" name="Slide Number Placeholder 10">
            <a:extLst>
              <a:ext uri="{FF2B5EF4-FFF2-40B4-BE49-F238E27FC236}">
                <a16:creationId xmlns:a16="http://schemas.microsoft.com/office/drawing/2014/main" id="{C50427C7-A041-4B55-8D81-9FEBA952ACF5}"/>
              </a:ext>
            </a:extLst>
          </p:cNvPr>
          <p:cNvSpPr>
            <a:spLocks noGrp="1"/>
          </p:cNvSpPr>
          <p:nvPr>
            <p:ph type="sldNum" sz="quarter" idx="51"/>
          </p:nvPr>
        </p:nvSpPr>
        <p:spPr/>
        <p:txBody>
          <a:bodyPr/>
          <a:lstStyle/>
          <a:p>
            <a:fld id="{B67B645E-C5E5-4727-B977-D372A0AA71D9}" type="slidenum">
              <a:rPr lang="en-US" smtClean="0"/>
              <a:pPr/>
              <a:t>7</a:t>
            </a:fld>
            <a:endParaRPr lang="en-US" dirty="0"/>
          </a:p>
        </p:txBody>
      </p:sp>
      <p:sp>
        <p:nvSpPr>
          <p:cNvPr id="12" name="Picture Placeholder 11">
            <a:extLst>
              <a:ext uri="{FF2B5EF4-FFF2-40B4-BE49-F238E27FC236}">
                <a16:creationId xmlns:a16="http://schemas.microsoft.com/office/drawing/2014/main" id="{862E969B-3164-043C-B380-5B025A3483E4}"/>
              </a:ext>
            </a:extLst>
          </p:cNvPr>
          <p:cNvSpPr>
            <a:spLocks noGrp="1"/>
          </p:cNvSpPr>
          <p:nvPr>
            <p:ph type="pic" sz="quarter" idx="47"/>
          </p:nvPr>
        </p:nvSpPr>
        <p:spPr/>
      </p:sp>
      <p:pic>
        <p:nvPicPr>
          <p:cNvPr id="16" name="Picture 15">
            <a:extLst>
              <a:ext uri="{FF2B5EF4-FFF2-40B4-BE49-F238E27FC236}">
                <a16:creationId xmlns:a16="http://schemas.microsoft.com/office/drawing/2014/main" id="{81B5E233-24A8-5CCC-1295-88FCD5464517}"/>
              </a:ext>
            </a:extLst>
          </p:cNvPr>
          <p:cNvPicPr>
            <a:picLocks noChangeAspect="1"/>
          </p:cNvPicPr>
          <p:nvPr/>
        </p:nvPicPr>
        <p:blipFill>
          <a:blip r:embed="rId7"/>
          <a:stretch>
            <a:fillRect/>
          </a:stretch>
        </p:blipFill>
        <p:spPr>
          <a:xfrm>
            <a:off x="709828" y="1631710"/>
            <a:ext cx="10413501" cy="4382002"/>
          </a:xfrm>
          <a:prstGeom prst="rect">
            <a:avLst/>
          </a:prstGeom>
        </p:spPr>
      </p:pic>
    </p:spTree>
    <p:extLst>
      <p:ext uri="{BB962C8B-B14F-4D97-AF65-F5344CB8AC3E}">
        <p14:creationId xmlns:p14="http://schemas.microsoft.com/office/powerpoint/2010/main" val="2690967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AA4E-665D-43A4-B900-A849C2DFB92C}"/>
              </a:ext>
            </a:extLst>
          </p:cNvPr>
          <p:cNvSpPr>
            <a:spLocks noGrp="1"/>
          </p:cNvSpPr>
          <p:nvPr>
            <p:ph type="title"/>
          </p:nvPr>
        </p:nvSpPr>
        <p:spPr>
          <a:xfrm>
            <a:off x="294274" y="558217"/>
            <a:ext cx="5410239" cy="2078699"/>
          </a:xfrm>
        </p:spPr>
        <p:txBody>
          <a:bodyPr/>
          <a:lstStyle/>
          <a:p>
            <a:r>
              <a:rPr lang="en-US" dirty="0"/>
              <a:t>Coding   and scraping  approach</a:t>
            </a:r>
          </a:p>
        </p:txBody>
      </p:sp>
      <p:sp>
        <p:nvSpPr>
          <p:cNvPr id="4" name="Slide Number Placeholder 3">
            <a:extLst>
              <a:ext uri="{FF2B5EF4-FFF2-40B4-BE49-F238E27FC236}">
                <a16:creationId xmlns:a16="http://schemas.microsoft.com/office/drawing/2014/main" id="{701A5D44-66B7-440E-B8AF-C1EE434FE296}"/>
              </a:ext>
            </a:extLst>
          </p:cNvPr>
          <p:cNvSpPr>
            <a:spLocks noGrp="1"/>
          </p:cNvSpPr>
          <p:nvPr>
            <p:ph type="sldNum" sz="quarter" idx="11"/>
          </p:nvPr>
        </p:nvSpPr>
        <p:spPr/>
        <p:txBody>
          <a:bodyPr/>
          <a:lstStyle/>
          <a:p>
            <a:pPr algn="ctr"/>
            <a:fld id="{B67B645E-C5E5-4727-B977-D372A0AA71D9}" type="slidenum">
              <a:rPr lang="en-US" smtClean="0"/>
              <a:pPr algn="ctr"/>
              <a:t>8</a:t>
            </a:fld>
            <a:endParaRPr lang="en-US" dirty="0"/>
          </a:p>
        </p:txBody>
      </p:sp>
      <p:sp>
        <p:nvSpPr>
          <p:cNvPr id="6" name="Oval 5" descr="Logo Backgdrop">
            <a:extLst>
              <a:ext uri="{FF2B5EF4-FFF2-40B4-BE49-F238E27FC236}">
                <a16:creationId xmlns:a16="http://schemas.microsoft.com/office/drawing/2014/main" id="{05B0670B-BF1F-4BCF-B83C-74D893BF46CC}"/>
              </a:ext>
            </a:extLst>
          </p:cNvPr>
          <p:cNvSpPr/>
          <p:nvPr/>
        </p:nvSpPr>
        <p:spPr>
          <a:xfrm>
            <a:off x="9618755" y="676469"/>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Placeholder 10" descr="Text&#10;&#10;Description automatically generated">
            <a:extLst>
              <a:ext uri="{FF2B5EF4-FFF2-40B4-BE49-F238E27FC236}">
                <a16:creationId xmlns:a16="http://schemas.microsoft.com/office/drawing/2014/main" id="{D3E8072E-00A1-19ED-3BC8-5FCC8AB4970C}"/>
              </a:ext>
            </a:extLst>
          </p:cNvPr>
          <p:cNvPicPr>
            <a:picLocks noGrp="1" noChangeAspect="1"/>
          </p:cNvPicPr>
          <p:nvPr>
            <p:ph type="pic" sz="quarter" idx="12"/>
          </p:nvPr>
        </p:nvPicPr>
        <p:blipFill>
          <a:blip r:embed="rId3"/>
          <a:srcRect l="17520" r="17520"/>
          <a:stretch>
            <a:fillRect/>
          </a:stretch>
        </p:blipFill>
        <p:spPr/>
      </p:pic>
    </p:spTree>
    <p:extLst>
      <p:ext uri="{BB962C8B-B14F-4D97-AF65-F5344CB8AC3E}">
        <p14:creationId xmlns:p14="http://schemas.microsoft.com/office/powerpoint/2010/main" val="2791982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F7FC12-69F4-DB7D-CEA0-BF98A695E413}"/>
              </a:ext>
            </a:extLst>
          </p:cNvPr>
          <p:cNvSpPr>
            <a:spLocks noGrp="1"/>
          </p:cNvSpPr>
          <p:nvPr>
            <p:ph type="body" idx="1"/>
          </p:nvPr>
        </p:nvSpPr>
        <p:spPr>
          <a:xfrm>
            <a:off x="210385" y="1015067"/>
            <a:ext cx="4793714" cy="5301843"/>
          </a:xfrm>
        </p:spPr>
        <p:txBody>
          <a:bodyPr/>
          <a:lstStyle/>
          <a:p>
            <a:pPr marL="171450" indent="-171450">
              <a:buFont typeface="Arial" panose="020B0604020202020204" pitchFamily="34" charset="0"/>
              <a:buChar char="•"/>
            </a:pPr>
            <a:r>
              <a:rPr lang="en-US" sz="1200" b="0" cap="none" dirty="0"/>
              <a:t>Our project used combination of,</a:t>
            </a:r>
          </a:p>
          <a:p>
            <a:r>
              <a:rPr lang="en-US" sz="1200" b="0" cap="none" dirty="0"/>
              <a:t>Leaflet, </a:t>
            </a:r>
            <a:r>
              <a:rPr lang="en-US" sz="1200" b="0" cap="none" dirty="0" err="1"/>
              <a:t>sqlalchemy</a:t>
            </a:r>
            <a:r>
              <a:rPr lang="en-US" sz="1200" b="0" cap="none" dirty="0"/>
              <a:t>, pandas </a:t>
            </a:r>
          </a:p>
          <a:p>
            <a:endParaRPr lang="en-US" sz="1200" b="0" cap="none" dirty="0"/>
          </a:p>
          <a:p>
            <a:pPr marL="171450" indent="-171450">
              <a:buFont typeface="Arial" panose="020B0604020202020204" pitchFamily="34" charset="0"/>
              <a:buChar char="•"/>
            </a:pPr>
            <a:r>
              <a:rPr lang="en-US" sz="1200" b="0" cap="none" dirty="0"/>
              <a:t>The base database was collected from - https://www.Kaggle.Com/datasets/suryajadahake/australia-property-sales.</a:t>
            </a:r>
          </a:p>
          <a:p>
            <a:endParaRPr lang="en-US" sz="1200" b="0" cap="none" dirty="0"/>
          </a:p>
          <a:p>
            <a:pPr marL="171450" indent="-171450">
              <a:buFont typeface="Arial" panose="020B0604020202020204" pitchFamily="34" charset="0"/>
              <a:buChar char="•"/>
            </a:pPr>
            <a:r>
              <a:rPr lang="en-US" sz="1200" b="0" cap="none" dirty="0"/>
              <a:t>A flask powered </a:t>
            </a:r>
            <a:r>
              <a:rPr lang="en-US" sz="1200" b="0" cap="none" dirty="0" err="1"/>
              <a:t>api</a:t>
            </a:r>
            <a:r>
              <a:rPr lang="en-US" sz="1200" b="0" cap="none" dirty="0"/>
              <a:t> was used to run the website where the visualizations are displayed. </a:t>
            </a:r>
          </a:p>
          <a:p>
            <a:pPr marL="171450" indent="-171450">
              <a:buFont typeface="Arial" panose="020B0604020202020204" pitchFamily="34" charset="0"/>
              <a:buChar char="•"/>
            </a:pPr>
            <a:r>
              <a:rPr lang="en-US" sz="1200" b="0" cap="none" dirty="0"/>
              <a:t>Bootstrap was used as a template in the set up of the page.</a:t>
            </a:r>
          </a:p>
          <a:p>
            <a:endParaRPr lang="en-US" sz="1200" b="0" cap="none" dirty="0"/>
          </a:p>
          <a:p>
            <a:endParaRPr lang="en-US" sz="1200" b="0" cap="none" dirty="0"/>
          </a:p>
          <a:p>
            <a:pPr marL="171450" indent="-171450">
              <a:buFont typeface="Arial" panose="020B0604020202020204" pitchFamily="34" charset="0"/>
              <a:buChar char="•"/>
            </a:pPr>
            <a:r>
              <a:rPr lang="en-US" sz="1200" b="0" cap="none" dirty="0"/>
              <a:t>As an extra java library </a:t>
            </a:r>
            <a:r>
              <a:rPr lang="en-US" sz="1200" b="0" cap="none" dirty="0" err="1"/>
              <a:t>animiejs</a:t>
            </a:r>
            <a:r>
              <a:rPr lang="en-US" sz="1200" b="0" cap="none" dirty="0"/>
              <a:t> has been used to create the page location view.</a:t>
            </a:r>
            <a:endParaRPr lang="en-AU" sz="1200" b="0" cap="none" dirty="0"/>
          </a:p>
        </p:txBody>
      </p:sp>
      <p:sp>
        <p:nvSpPr>
          <p:cNvPr id="4" name="Slide Number Placeholder 3">
            <a:extLst>
              <a:ext uri="{FF2B5EF4-FFF2-40B4-BE49-F238E27FC236}">
                <a16:creationId xmlns:a16="http://schemas.microsoft.com/office/drawing/2014/main" id="{1C56E6B7-487F-282C-A3A5-FF73EBC6BEBA}"/>
              </a:ext>
            </a:extLst>
          </p:cNvPr>
          <p:cNvSpPr>
            <a:spLocks noGrp="1"/>
          </p:cNvSpPr>
          <p:nvPr>
            <p:ph type="sldNum" sz="quarter" idx="11"/>
          </p:nvPr>
        </p:nvSpPr>
        <p:spPr/>
        <p:txBody>
          <a:bodyPr/>
          <a:lstStyle/>
          <a:p>
            <a:pPr algn="ctr"/>
            <a:fld id="{B67B645E-C5E5-4727-B977-D372A0AA71D9}" type="slidenum">
              <a:rPr lang="en-US" noProof="0" smtClean="0"/>
              <a:pPr algn="ctr"/>
              <a:t>9</a:t>
            </a:fld>
            <a:endParaRPr lang="en-US" noProof="0"/>
          </a:p>
        </p:txBody>
      </p:sp>
      <p:pic>
        <p:nvPicPr>
          <p:cNvPr id="9" name="Picture Placeholder 8" descr="A close-up of a logo&#10;&#10;Description automatically generated with low confidence">
            <a:extLst>
              <a:ext uri="{FF2B5EF4-FFF2-40B4-BE49-F238E27FC236}">
                <a16:creationId xmlns:a16="http://schemas.microsoft.com/office/drawing/2014/main" id="{5B2FF785-68B2-BA72-AD8B-08DC3DFCC9EE}"/>
              </a:ext>
            </a:extLst>
          </p:cNvPr>
          <p:cNvPicPr>
            <a:picLocks noGrp="1" noChangeAspect="1"/>
          </p:cNvPicPr>
          <p:nvPr>
            <p:ph type="pic" sz="quarter" idx="12"/>
          </p:nvPr>
        </p:nvPicPr>
        <p:blipFill>
          <a:blip r:embed="rId2"/>
          <a:srcRect l="17579" r="17579"/>
          <a:stretch>
            <a:fillRect/>
          </a:stretch>
        </p:blipFill>
        <p:spPr/>
      </p:pic>
    </p:spTree>
    <p:extLst>
      <p:ext uri="{BB962C8B-B14F-4D97-AF65-F5344CB8AC3E}">
        <p14:creationId xmlns:p14="http://schemas.microsoft.com/office/powerpoint/2010/main" val="4189694222"/>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6835393_Blue spheres pitch deck_RVA_v5" id="{B31999E4-CF41-4147-9146-E7AA12BD45BB}" vid="{47A86861-C4F7-4F19-9461-7399990DDE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247F30-5811-40C0-99EC-CF53200590B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E72E99-0076-433E-AD3A-575A11FAB73D}">
  <ds:schemaRefs>
    <ds:schemaRef ds:uri="http://schemas.microsoft.com/sharepoint/v3/contenttype/forms"/>
  </ds:schemaRefs>
</ds:datastoreItem>
</file>

<file path=customXml/itemProps3.xml><?xml version="1.0" encoding="utf-8"?>
<ds:datastoreItem xmlns:ds="http://schemas.openxmlformats.org/officeDocument/2006/customXml" ds:itemID="{97392B02-48CE-4E37-9DE8-753DC8DEBC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pitch deck</Template>
  <TotalTime>454</TotalTime>
  <Words>806</Words>
  <Application>Microsoft Macintosh PowerPoint</Application>
  <PresentationFormat>Widescreen</PresentationFormat>
  <Paragraphs>111</Paragraphs>
  <Slides>19</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 body</vt:lpstr>
      <vt:lpstr>Arial</vt:lpstr>
      <vt:lpstr>Calibri</vt:lpstr>
      <vt:lpstr>Corbel</vt:lpstr>
      <vt:lpstr>Lato</vt:lpstr>
      <vt:lpstr>Office Theme</vt:lpstr>
      <vt:lpstr>ACT Property </vt:lpstr>
      <vt:lpstr>Team </vt:lpstr>
      <vt:lpstr>Part 1 - Discussion</vt:lpstr>
      <vt:lpstr>Background</vt:lpstr>
      <vt:lpstr>Data Cleaning</vt:lpstr>
      <vt:lpstr>Web Design</vt:lpstr>
      <vt:lpstr>Data Comparison</vt:lpstr>
      <vt:lpstr>Coding   and scraping  approach</vt:lpstr>
      <vt:lpstr>PowerPoint Presentation</vt:lpstr>
      <vt:lpstr>   Home page for the location view</vt:lpstr>
      <vt:lpstr>The second layer has a Terrain view</vt:lpstr>
      <vt:lpstr>     The property type view</vt:lpstr>
      <vt:lpstr>PowerPoint Presentation</vt:lpstr>
      <vt:lpstr>PowerPoint Presentation</vt:lpstr>
      <vt:lpstr>Visualization Purpose</vt:lpstr>
      <vt:lpstr>DATASET organization and demonstration</vt:lpstr>
      <vt:lpstr>Data Set</vt:lpstr>
      <vt:lpstr>Flask API</vt:lpstr>
      <vt:lpstr>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 Property</dc:title>
  <dc:creator>Alistair Nguyen</dc:creator>
  <cp:lastModifiedBy>Joshua Tean</cp:lastModifiedBy>
  <cp:revision>7</cp:revision>
  <dcterms:created xsi:type="dcterms:W3CDTF">2022-11-25T02:46:13Z</dcterms:created>
  <dcterms:modified xsi:type="dcterms:W3CDTF">2022-11-28T08:48:55Z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